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Lst>
  <p:notesMasterIdLst>
    <p:notesMasterId r:id="rId66"/>
  </p:notesMasterIdLst>
  <p:handoutMasterIdLst>
    <p:handoutMasterId r:id="rId67"/>
  </p:handoutMasterIdLst>
  <p:sldIdLst>
    <p:sldId id="1965" r:id="rId5"/>
    <p:sldId id="1964" r:id="rId6"/>
    <p:sldId id="1966" r:id="rId7"/>
    <p:sldId id="1974" r:id="rId8"/>
    <p:sldId id="278" r:id="rId9"/>
    <p:sldId id="1790" r:id="rId10"/>
    <p:sldId id="282" r:id="rId11"/>
    <p:sldId id="1861" r:id="rId12"/>
    <p:sldId id="1792" r:id="rId13"/>
    <p:sldId id="1793" r:id="rId14"/>
    <p:sldId id="1842" r:id="rId15"/>
    <p:sldId id="1911" r:id="rId16"/>
    <p:sldId id="1968" r:id="rId17"/>
    <p:sldId id="1910" r:id="rId18"/>
    <p:sldId id="353" r:id="rId19"/>
    <p:sldId id="1856" r:id="rId20"/>
    <p:sldId id="362" r:id="rId21"/>
    <p:sldId id="1862" r:id="rId22"/>
    <p:sldId id="1865" r:id="rId23"/>
    <p:sldId id="1866" r:id="rId24"/>
    <p:sldId id="1880" r:id="rId25"/>
    <p:sldId id="1920" r:id="rId26"/>
    <p:sldId id="1921" r:id="rId27"/>
    <p:sldId id="1912" r:id="rId28"/>
    <p:sldId id="281" r:id="rId29"/>
    <p:sldId id="1903" r:id="rId30"/>
    <p:sldId id="1969" r:id="rId31"/>
    <p:sldId id="1882" r:id="rId32"/>
    <p:sldId id="1915" r:id="rId33"/>
    <p:sldId id="1970" r:id="rId34"/>
    <p:sldId id="1971" r:id="rId35"/>
    <p:sldId id="1972" r:id="rId36"/>
    <p:sldId id="1973" r:id="rId37"/>
    <p:sldId id="1916" r:id="rId38"/>
    <p:sldId id="1919" r:id="rId39"/>
    <p:sldId id="1876" r:id="rId40"/>
    <p:sldId id="1827" r:id="rId41"/>
    <p:sldId id="1898" r:id="rId42"/>
    <p:sldId id="1828" r:id="rId43"/>
    <p:sldId id="1899" r:id="rId44"/>
    <p:sldId id="1900" r:id="rId45"/>
    <p:sldId id="1913" r:id="rId46"/>
    <p:sldId id="1894" r:id="rId47"/>
    <p:sldId id="1881" r:id="rId48"/>
    <p:sldId id="1888" r:id="rId49"/>
    <p:sldId id="1918" r:id="rId50"/>
    <p:sldId id="1967" r:id="rId51"/>
    <p:sldId id="1831" r:id="rId52"/>
    <p:sldId id="1832" r:id="rId53"/>
    <p:sldId id="1838" r:id="rId54"/>
    <p:sldId id="330" r:id="rId55"/>
    <p:sldId id="331" r:id="rId56"/>
    <p:sldId id="324" r:id="rId57"/>
    <p:sldId id="325" r:id="rId58"/>
    <p:sldId id="326" r:id="rId59"/>
    <p:sldId id="1908" r:id="rId60"/>
    <p:sldId id="1907" r:id="rId61"/>
    <p:sldId id="1909" r:id="rId62"/>
    <p:sldId id="1914" r:id="rId63"/>
    <p:sldId id="1864" r:id="rId64"/>
    <p:sldId id="1963" r:id="rId6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sness Applications Summit template" id="{4B1BBE2A-6D55-4595-AFBA-0E30BE368C15}">
          <p14:sldIdLst>
            <p14:sldId id="1965"/>
            <p14:sldId id="1964"/>
            <p14:sldId id="1966"/>
            <p14:sldId id="1974"/>
            <p14:sldId id="278"/>
            <p14:sldId id="1790"/>
            <p14:sldId id="282"/>
            <p14:sldId id="1861"/>
            <p14:sldId id="1792"/>
            <p14:sldId id="1793"/>
            <p14:sldId id="1842"/>
            <p14:sldId id="1911"/>
            <p14:sldId id="1968"/>
            <p14:sldId id="1910"/>
            <p14:sldId id="353"/>
            <p14:sldId id="1856"/>
            <p14:sldId id="362"/>
            <p14:sldId id="1862"/>
            <p14:sldId id="1865"/>
            <p14:sldId id="1866"/>
            <p14:sldId id="1880"/>
            <p14:sldId id="1920"/>
            <p14:sldId id="1921"/>
            <p14:sldId id="1912"/>
            <p14:sldId id="281"/>
            <p14:sldId id="1903"/>
            <p14:sldId id="1969"/>
            <p14:sldId id="1882"/>
            <p14:sldId id="1915"/>
            <p14:sldId id="1970"/>
            <p14:sldId id="1971"/>
            <p14:sldId id="1972"/>
            <p14:sldId id="1973"/>
            <p14:sldId id="1916"/>
            <p14:sldId id="1919"/>
            <p14:sldId id="1876"/>
            <p14:sldId id="1827"/>
            <p14:sldId id="1898"/>
            <p14:sldId id="1828"/>
            <p14:sldId id="1899"/>
            <p14:sldId id="1900"/>
            <p14:sldId id="1913"/>
            <p14:sldId id="1894"/>
            <p14:sldId id="1881"/>
            <p14:sldId id="1888"/>
            <p14:sldId id="1918"/>
            <p14:sldId id="1967"/>
            <p14:sldId id="1831"/>
            <p14:sldId id="1832"/>
            <p14:sldId id="1838"/>
            <p14:sldId id="330"/>
            <p14:sldId id="331"/>
            <p14:sldId id="324"/>
            <p14:sldId id="325"/>
            <p14:sldId id="326"/>
            <p14:sldId id="1908"/>
            <p14:sldId id="1907"/>
            <p14:sldId id="1909"/>
            <p14:sldId id="1914"/>
            <p14:sldId id="1864"/>
            <p14:sldId id="19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FFFF"/>
    <a:srgbClr val="3C3C41"/>
    <a:srgbClr val="525252"/>
    <a:srgbClr val="D2D2D2"/>
    <a:srgbClr val="E6E6E6"/>
    <a:srgbClr val="30E5D0"/>
    <a:srgbClr val="000000"/>
    <a:srgbClr val="FEF00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065" autoAdjust="0"/>
  </p:normalViewPr>
  <p:slideViewPr>
    <p:cSldViewPr snapToGrid="0">
      <p:cViewPr varScale="1">
        <p:scale>
          <a:sx n="86" d="100"/>
          <a:sy n="86" d="100"/>
        </p:scale>
        <p:origin x="370"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6/11/2019 12:56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6/11/2019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468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3153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6/11/2019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normAutofit fontScale="92500" lnSpcReduction="10000"/>
          </a:bodyPr>
          <a:lstStyle/>
          <a:p>
            <a:r>
              <a:rPr lang="en-US" sz="2400" dirty="0"/>
              <a:t>You can think of the Power BI service as the heart and sole of the </a:t>
            </a:r>
            <a:r>
              <a:rPr lang="en-US" sz="2000" dirty="0"/>
              <a:t>Power BI platform. Subscribed</a:t>
            </a:r>
            <a:r>
              <a:rPr lang="en-US" sz="2000" baseline="0" dirty="0"/>
              <a:t> users</a:t>
            </a:r>
            <a:r>
              <a:rPr lang="en-US" sz="2000" dirty="0"/>
              <a:t> access the</a:t>
            </a:r>
            <a:r>
              <a:rPr lang="en-US" sz="2000" baseline="0" dirty="0"/>
              <a:t> Power BI service using any modern browser </a:t>
            </a:r>
            <a:r>
              <a:rPr lang="en-US" sz="2000" dirty="0"/>
              <a:t>through its primary URL which is </a:t>
            </a:r>
            <a:r>
              <a:rPr lang="en-US" sz="2000" dirty="0">
                <a:hlinkClick r:id="rId3"/>
              </a:rPr>
              <a:t>https://app.powerbi.com</a:t>
            </a:r>
            <a:r>
              <a:rPr lang="en-US" sz="2000" dirty="0"/>
              <a:t>. Once a user</a:t>
            </a:r>
            <a:r>
              <a:rPr lang="en-US" sz="2000" baseline="0" dirty="0"/>
              <a:t> has been authenticated against the common endpoint of </a:t>
            </a:r>
            <a:r>
              <a:rPr lang="en-US" sz="2000" dirty="0">
                <a:hlinkClick r:id="rId3"/>
              </a:rPr>
              <a:t>https://app.powerbi.com</a:t>
            </a:r>
            <a:r>
              <a:rPr lang="en-US" sz="2000" dirty="0"/>
              <a:t>, the users is then connected to the Azure data center which</a:t>
            </a:r>
            <a:r>
              <a:rPr lang="en-US" sz="2000" baseline="0" dirty="0"/>
              <a:t> hosts the user’s Power BI workspaces. </a:t>
            </a:r>
            <a:endParaRPr lang="en-US" sz="2000" dirty="0"/>
          </a:p>
          <a:p>
            <a:endParaRPr lang="en-US" sz="2000" dirty="0"/>
          </a:p>
          <a:p>
            <a:r>
              <a:rPr lang="en-US" sz="2000" dirty="0"/>
              <a:t>Using the browser, a Power BI</a:t>
            </a:r>
            <a:r>
              <a:rPr lang="en-US" sz="2000" baseline="0" dirty="0"/>
              <a:t> subscriber can view dashboard and interactive reports. The browser-based experience of the Power BI service also provides </a:t>
            </a:r>
            <a:r>
              <a:rPr lang="en-US" sz="2000" dirty="0"/>
              <a:t>support to import datasets and to create reports and dashboards.</a:t>
            </a:r>
          </a:p>
          <a:p>
            <a:endParaRPr lang="en-US" dirty="0"/>
          </a:p>
        </p:txBody>
      </p:sp>
    </p:spTree>
    <p:extLst>
      <p:ext uri="{BB962C8B-B14F-4D97-AF65-F5344CB8AC3E}">
        <p14:creationId xmlns:p14="http://schemas.microsoft.com/office/powerpoint/2010/main" val="23587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can think of a workspace as a container that</a:t>
            </a:r>
            <a:r>
              <a:rPr lang="en-US" baseline="0" dirty="0"/>
              <a:t> holds three different kinds of assets; dashboards, reports and datasets. Every dashboard, report and dataset created in Power BI must be created within the scope of a specific workspace. A </a:t>
            </a:r>
            <a:r>
              <a:rPr lang="en-US" dirty="0"/>
              <a:t>workspace also provides a user context because the current</a:t>
            </a:r>
            <a:r>
              <a:rPr lang="en-US" baseline="0" dirty="0"/>
              <a:t> workspace </a:t>
            </a:r>
            <a:r>
              <a:rPr lang="en-US" dirty="0"/>
              <a:t>always determines</a:t>
            </a:r>
            <a:r>
              <a:rPr lang="en-US" baseline="0" dirty="0"/>
              <a:t> which set of dashboards, reports and datasets are visible to the user.</a:t>
            </a:r>
          </a:p>
          <a:p>
            <a:endParaRPr lang="en-US" baseline="0" dirty="0"/>
          </a:p>
          <a:p>
            <a:r>
              <a:rPr lang="en-US" dirty="0"/>
              <a:t>Every Power BI subscriber has a personal</a:t>
            </a:r>
            <a:r>
              <a:rPr lang="en-US" baseline="0" dirty="0"/>
              <a:t> workspace which is named </a:t>
            </a:r>
            <a:r>
              <a:rPr lang="en-US" b="1" baseline="0" dirty="0"/>
              <a:t>My Workspace</a:t>
            </a:r>
            <a:r>
              <a:rPr lang="en-US" baseline="0" dirty="0"/>
              <a:t>. An organization can also create group workspaces which make it possible to achieve team-based authoring and staged deployment of custom solutions. The course will go into greater detail on working with group workspaces later in module 7 when discussing how to deploy dashboards.</a:t>
            </a:r>
            <a:endParaRPr lang="en-US" dirty="0"/>
          </a:p>
          <a:p>
            <a:endParaRPr lang="en-US" dirty="0"/>
          </a:p>
          <a:p>
            <a:r>
              <a:rPr lang="en-US" dirty="0"/>
              <a:t>A dashboard</a:t>
            </a:r>
            <a:r>
              <a:rPr lang="en-US" baseline="0" dirty="0"/>
              <a:t> typically serves as the top-level entry point into a custom data analytics solution. </a:t>
            </a:r>
            <a:r>
              <a:rPr lang="en-US" dirty="0"/>
              <a:t>In Power BI, a dashboard</a:t>
            </a:r>
            <a:r>
              <a:rPr lang="en-US" baseline="0" dirty="0"/>
              <a:t> is created as a consolidated view on top of </a:t>
            </a:r>
            <a:r>
              <a:rPr lang="en-US" dirty="0"/>
              <a:t>reports and datasets. Dashboard</a:t>
            </a:r>
            <a:r>
              <a:rPr lang="en-US" baseline="0" dirty="0"/>
              <a:t> are also important to Power BI mobile users because there display is often optimized for mobiles devices such as iPhones, Android phones and Windows 10 phone.</a:t>
            </a:r>
          </a:p>
          <a:p>
            <a:endParaRPr lang="en-US" baseline="0" dirty="0"/>
          </a:p>
          <a:p>
            <a:r>
              <a:rPr lang="en-US" baseline="0" dirty="0"/>
              <a:t>A report is a collection of pages that is associated with exactly one underlying dataset. Each page in a report serves as a canvas on which you can add tables, matrices and other types of visualizations. While dashboards are designed to provide a high-level overview, reports are the opposite because they are used to drill down into the lower-level details. Reports also provide much more </a:t>
            </a:r>
            <a:r>
              <a:rPr lang="en-US" dirty="0"/>
              <a:t>interactive filtering control for custom solutions in which the user</a:t>
            </a:r>
            <a:r>
              <a:rPr lang="en-US" baseline="0" dirty="0"/>
              <a:t> must be given the ability to drill down into further levels of detail.</a:t>
            </a:r>
          </a:p>
          <a:p>
            <a:endParaRPr lang="en-US" dirty="0"/>
          </a:p>
          <a:p>
            <a:r>
              <a:rPr lang="en-US" dirty="0"/>
              <a:t>A dataset is a collection of one of more tables that defines a data model. A simple</a:t>
            </a:r>
            <a:r>
              <a:rPr lang="en-US" baseline="0" dirty="0"/>
              <a:t> dataset can contain a single table with three columns and ten rows. However, a dataset often contains multiple tables which has relationships between them. In the upcoming lab exercises in this course, you will design a dataset using all the different query and data modeling features of Power BI Desktop.</a:t>
            </a:r>
            <a:endParaRPr lang="en-US" dirty="0"/>
          </a:p>
        </p:txBody>
      </p:sp>
    </p:spTree>
    <p:extLst>
      <p:ext uri="{BB962C8B-B14F-4D97-AF65-F5344CB8AC3E}">
        <p14:creationId xmlns:p14="http://schemas.microsoft.com/office/powerpoint/2010/main" val="401078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1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35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9886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029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348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710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640015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244026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42079333"/>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80355327"/>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795248"/>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09486119"/>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9520555"/>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22624500"/>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785" y="287208"/>
            <a:ext cx="11025554" cy="615553"/>
          </a:xfrm>
        </p:spPr>
        <p:txBody>
          <a:bodyPr/>
          <a:lstStyle>
            <a:lvl1pPr>
              <a:defRPr sz="4000"/>
            </a:lvl1pPr>
          </a:lstStyle>
          <a:p>
            <a:r>
              <a:rPr lang="en-US" dirty="0"/>
              <a:t>Slide Title</a:t>
            </a:r>
          </a:p>
        </p:txBody>
      </p:sp>
      <p:sp>
        <p:nvSpPr>
          <p:cNvPr id="3" name="Content Placeholder 2"/>
          <p:cNvSpPr>
            <a:spLocks noGrp="1"/>
          </p:cNvSpPr>
          <p:nvPr>
            <p:ph idx="1" hasCustomPrompt="1"/>
          </p:nvPr>
        </p:nvSpPr>
        <p:spPr>
          <a:xfrm>
            <a:off x="474785" y="1315922"/>
            <a:ext cx="11025554"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83332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15364"/>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36950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1006625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emo Layout">
    <p:bg>
      <p:bgPr>
        <a:solidFill>
          <a:schemeClr val="tx1"/>
        </a:solidFill>
        <a:effectLst/>
      </p:bgPr>
    </p:bg>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B7BE0764-3B93-4361-B3F0-101F1CF2EADD}"/>
              </a:ext>
            </a:extLst>
          </p:cNvPr>
          <p:cNvPicPr>
            <a:picLocks noChangeAspect="1"/>
          </p:cNvPicPr>
          <p:nvPr userDrawn="1"/>
        </p:nvPicPr>
        <p:blipFill>
          <a:blip r:embed="rId2"/>
          <a:srcRect t="11846" b="11846"/>
          <a:stretch>
            <a:fillRect/>
          </a:stretch>
        </p:blipFill>
        <p:spPr>
          <a:xfrm>
            <a:off x="18738" y="0"/>
            <a:ext cx="12181079" cy="5647592"/>
          </a:xfrm>
          <a:prstGeom prst="rect">
            <a:avLst/>
          </a:prstGeom>
          <a:ln>
            <a:noFill/>
          </a:ln>
        </p:spPr>
      </p:pic>
      <p:sp>
        <p:nvSpPr>
          <p:cNvPr id="10" name="Rounded Rectangle 9"/>
          <p:cNvSpPr/>
          <p:nvPr userDrawn="1"/>
        </p:nvSpPr>
        <p:spPr bwMode="invGray">
          <a:xfrm>
            <a:off x="164124" y="5943601"/>
            <a:ext cx="11863753" cy="77113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1" name="Title 1"/>
          <p:cNvSpPr>
            <a:spLocks noGrp="1"/>
          </p:cNvSpPr>
          <p:nvPr>
            <p:ph type="title" hasCustomPrompt="1"/>
          </p:nvPr>
        </p:nvSpPr>
        <p:spPr bwMode="invGray">
          <a:xfrm>
            <a:off x="414791" y="6054565"/>
            <a:ext cx="11362420" cy="307777"/>
          </a:xfrm>
        </p:spPr>
        <p:txBody>
          <a:bodyPr/>
          <a:lstStyle>
            <a:lvl1pPr algn="ctr">
              <a:defRPr sz="2000" b="1">
                <a:solidFill>
                  <a:schemeClr val="tx1"/>
                </a:solidFill>
                <a:latin typeface="+mn-lt"/>
              </a:defRPr>
            </a:lvl1pPr>
          </a:lstStyle>
          <a:p>
            <a:r>
              <a:rPr lang="en-US" dirty="0"/>
              <a:t>Demo Title</a:t>
            </a:r>
          </a:p>
        </p:txBody>
      </p:sp>
      <p:sp>
        <p:nvSpPr>
          <p:cNvPr id="2" name="TextBox 1">
            <a:extLst>
              <a:ext uri="{FF2B5EF4-FFF2-40B4-BE49-F238E27FC236}">
                <a16:creationId xmlns:a16="http://schemas.microsoft.com/office/drawing/2014/main" id="{CA07B21C-AE99-4EA3-857E-0A4A78E0F03E}"/>
              </a:ext>
            </a:extLst>
          </p:cNvPr>
          <p:cNvSpPr txBox="1"/>
          <p:nvPr userDrawn="1"/>
        </p:nvSpPr>
        <p:spPr>
          <a:xfrm>
            <a:off x="304801" y="225326"/>
            <a:ext cx="2032929" cy="769441"/>
          </a:xfrm>
          <a:prstGeom prst="rect">
            <a:avLst/>
          </a:prstGeom>
          <a:noFill/>
        </p:spPr>
        <p:txBody>
          <a:bodyPr wrap="none" rtlCol="0">
            <a:spAutoFit/>
          </a:bodyPr>
          <a:lstStyle/>
          <a:p>
            <a:r>
              <a:rPr lang="en-US" sz="4400" dirty="0">
                <a:solidFill>
                  <a:srgbClr val="7BA0AA"/>
                </a:solidFill>
                <a:latin typeface="Arial Black" panose="020B0A04020102020204" pitchFamily="34" charset="0"/>
              </a:rPr>
              <a:t>DEMO</a:t>
            </a:r>
          </a:p>
        </p:txBody>
      </p:sp>
    </p:spTree>
    <p:extLst>
      <p:ext uri="{BB962C8B-B14F-4D97-AF65-F5344CB8AC3E}">
        <p14:creationId xmlns:p14="http://schemas.microsoft.com/office/powerpoint/2010/main" val="29529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21527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4" r:id="rId31"/>
    <p:sldLayoutId id="2147484835" r:id="rId32"/>
    <p:sldLayoutId id="2147484836" r:id="rId33"/>
    <p:sldLayoutId id="214748483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criticalpathtraining.com/"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Microsoft/PowerBI-JavaScript/wiki" TargetMode="Externa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CriticalPathTraining/PowerBiEmbeddedScratchpad" TargetMode="Externa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hyperlink" Target="https://aka.ms/MBASeventapp" TargetMode="Externa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92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438281"/>
            <a:ext cx="11018520" cy="615553"/>
          </a:xfrm>
        </p:spPr>
        <p:txBody>
          <a:bodyPr/>
          <a:lstStyle/>
          <a:p>
            <a:r>
              <a:rPr lang="en-US" sz="4000" dirty="0"/>
              <a:t>First Party Embedding vs Third Party Embedding</a:t>
            </a:r>
          </a:p>
        </p:txBody>
      </p:sp>
      <p:sp>
        <p:nvSpPr>
          <p:cNvPr id="18" name="Content Placeholder 17"/>
          <p:cNvSpPr>
            <a:spLocks noGrp="1"/>
          </p:cNvSpPr>
          <p:nvPr>
            <p:ph type="body" sz="quarter" idx="10"/>
          </p:nvPr>
        </p:nvSpPr>
        <p:spPr>
          <a:xfrm>
            <a:off x="586740" y="1371602"/>
            <a:ext cx="5284470" cy="4431983"/>
          </a:xfrm>
        </p:spPr>
        <p:txBody>
          <a:bodyPr/>
          <a:lstStyle/>
          <a:p>
            <a:r>
              <a:rPr lang="en-US" sz="2400" b="1" dirty="0">
                <a:solidFill>
                  <a:schemeClr val="accent3">
                    <a:lumMod val="50000"/>
                  </a:schemeClr>
                </a:solidFill>
              </a:rPr>
              <a:t>First Party Embedding</a:t>
            </a:r>
          </a:p>
          <a:p>
            <a:pPr marL="448866" lvl="1" indent="-257175">
              <a:buFont typeface="Arial" panose="020B0604020202020204" pitchFamily="34" charset="0"/>
              <a:buChar char="•"/>
            </a:pPr>
            <a:r>
              <a:rPr lang="en-US" dirty="0"/>
              <a:t>Known as </a:t>
            </a:r>
            <a:r>
              <a:rPr lang="en-US" b="1" dirty="0">
                <a:solidFill>
                  <a:schemeClr val="accent3">
                    <a:lumMod val="50000"/>
                  </a:schemeClr>
                </a:solidFill>
              </a:rPr>
              <a:t>User-Owns-Data</a:t>
            </a:r>
            <a:r>
              <a:rPr lang="en-US" dirty="0"/>
              <a:t> Model</a:t>
            </a:r>
          </a:p>
          <a:p>
            <a:pPr marL="448866" lvl="1" indent="-257175">
              <a:buFont typeface="Arial" panose="020B0604020202020204" pitchFamily="34" charset="0"/>
              <a:buChar char="•"/>
            </a:pPr>
            <a:r>
              <a:rPr lang="en-US" dirty="0"/>
              <a:t>All users require a Power BI license</a:t>
            </a:r>
          </a:p>
          <a:p>
            <a:pPr marL="448866" lvl="1" indent="-257175">
              <a:buFont typeface="Arial" panose="020B0604020202020204" pitchFamily="34" charset="0"/>
              <a:buChar char="•"/>
            </a:pPr>
            <a:r>
              <a:rPr lang="en-US" dirty="0"/>
              <a:t>Useful in corporate environments</a:t>
            </a:r>
          </a:p>
          <a:p>
            <a:pPr marL="448866" lvl="1" indent="-257175">
              <a:buFont typeface="Arial" panose="020B0604020202020204" pitchFamily="34" charset="0"/>
              <a:buChar char="•"/>
            </a:pPr>
            <a:r>
              <a:rPr lang="en-US" dirty="0"/>
              <a:t>App authenticates as current user</a:t>
            </a:r>
          </a:p>
          <a:p>
            <a:pPr marL="448866" lvl="1" indent="-257175">
              <a:buFont typeface="Arial" panose="020B0604020202020204" pitchFamily="34" charset="0"/>
              <a:buChar char="•"/>
            </a:pPr>
            <a:r>
              <a:rPr lang="en-US" dirty="0"/>
              <a:t>Your code runs with user’s permissions</a:t>
            </a:r>
          </a:p>
          <a:p>
            <a:pPr marL="448866" lvl="1" indent="-257175">
              <a:buFont typeface="Arial" panose="020B0604020202020204" pitchFamily="34" charset="0"/>
              <a:buChar char="•"/>
            </a:pPr>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type="body" sz="quarter" idx="12"/>
          </p:nvPr>
        </p:nvSpPr>
        <p:spPr>
          <a:xfrm>
            <a:off x="6002653" y="1371600"/>
            <a:ext cx="5422907" cy="2585323"/>
          </a:xfrm>
        </p:spPr>
        <p:txBody>
          <a:bodyPr/>
          <a:lstStyle/>
          <a:p>
            <a:r>
              <a:rPr lang="en-US" sz="2400" b="1" dirty="0">
                <a:solidFill>
                  <a:srgbClr val="7030A0"/>
                </a:solidFill>
              </a:rPr>
              <a:t>Third Party Embedding</a:t>
            </a:r>
          </a:p>
          <a:p>
            <a:pPr marL="448866" lvl="1" indent="-257175">
              <a:buFont typeface="Arial" panose="020B0604020202020204" pitchFamily="34" charset="0"/>
              <a:buChar char="•"/>
            </a:pPr>
            <a:r>
              <a:rPr lang="en-US" dirty="0"/>
              <a:t>Known as </a:t>
            </a:r>
            <a:r>
              <a:rPr lang="en-US" b="1" dirty="0">
                <a:solidFill>
                  <a:srgbClr val="7030A0"/>
                </a:solidFill>
              </a:rPr>
              <a:t>App-Owns-Data</a:t>
            </a:r>
            <a:r>
              <a:rPr lang="en-US" dirty="0"/>
              <a:t> Model</a:t>
            </a:r>
          </a:p>
          <a:p>
            <a:pPr marL="448866" lvl="1" indent="-257175">
              <a:buFont typeface="Arial" panose="020B0604020202020204" pitchFamily="34" charset="0"/>
              <a:buChar char="•"/>
            </a:pPr>
            <a:r>
              <a:rPr lang="en-US" dirty="0"/>
              <a:t>No users require Power BI license</a:t>
            </a:r>
          </a:p>
          <a:p>
            <a:pPr marL="448866" lvl="1" indent="-257175">
              <a:buFont typeface="Arial" panose="020B0604020202020204" pitchFamily="34" charset="0"/>
              <a:buChar char="•"/>
            </a:pPr>
            <a:r>
              <a:rPr lang="en-US" dirty="0"/>
              <a:t>Useful for commercial applications</a:t>
            </a:r>
          </a:p>
          <a:p>
            <a:pPr marL="448866" lvl="1" indent="-257175">
              <a:buFont typeface="Arial" panose="020B0604020202020204" pitchFamily="34" charset="0"/>
              <a:buChar char="•"/>
            </a:pPr>
            <a:r>
              <a:rPr lang="en-US" dirty="0"/>
              <a:t>App authenticates with app-only identity</a:t>
            </a:r>
          </a:p>
          <a:p>
            <a:pPr marL="448866" lvl="1" indent="-257175">
              <a:buFont typeface="Arial" panose="020B0604020202020204" pitchFamily="34" charset="0"/>
              <a:buChar char="•"/>
            </a:pPr>
            <a:r>
              <a:rPr lang="en-US" dirty="0"/>
              <a:t>Your code runs with admin permissions</a:t>
            </a:r>
          </a:p>
          <a:p>
            <a:pPr marL="448866" lvl="1" indent="-257175">
              <a:buFont typeface="Arial" panose="020B0604020202020204" pitchFamily="34" charset="0"/>
              <a:buChar char="•"/>
            </a:pPr>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088752" y="4233287"/>
            <a:ext cx="3892202" cy="1732506"/>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dirty="0">
                  <a:solidFill>
                    <a:schemeClr val="tx1"/>
                  </a:solidFill>
                </a:rPr>
                <a:t>First Party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solidFill>
                    <a:schemeClr val="tx1"/>
                  </a:solidFill>
                </a:rPr>
                <a:t>Browser</a:t>
              </a:r>
              <a:endParaRPr lang="en-US" sz="825"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dirty="0" err="1">
                  <a:solidFill>
                    <a:schemeClr val="tx2">
                      <a:lumMod val="90000"/>
                      <a:lumOff val="10000"/>
                    </a:schemeClr>
                  </a:solidFill>
                </a:rPr>
                <a:t>iFrame</a:t>
              </a:r>
              <a:endParaRPr lang="en-US" sz="6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Access Token</a:t>
              </a:r>
            </a:p>
            <a:p>
              <a:pPr algn="ctr" defTabSz="699354" fontAlgn="base">
                <a:spcBef>
                  <a:spcPct val="0"/>
                </a:spcBef>
                <a:spcAft>
                  <a:spcPct val="0"/>
                </a:spcAft>
              </a:pPr>
              <a:r>
                <a:rPr lang="en-US" sz="500" i="1" dirty="0">
                  <a:solidFill>
                    <a:schemeClr val="accent2">
                      <a:lumMod val="40000"/>
                      <a:lumOff val="60000"/>
                    </a:schemeClr>
                  </a:solidFill>
                  <a:ea typeface="Segoe UI" pitchFamily="34" charset="0"/>
                  <a:cs typeface="Segoe UI" pitchFamily="34" charset="0"/>
                </a:rPr>
                <a:t>for the current user</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482060" y="4233287"/>
            <a:ext cx="3892199" cy="1732506"/>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dirty="0">
                  <a:solidFill>
                    <a:schemeClr val="tx1"/>
                  </a:solidFill>
                </a:rPr>
                <a:t>Third Party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solidFill>
                    <a:schemeClr val="tx1"/>
                  </a:solidFill>
                </a:rPr>
                <a:t>Browser</a:t>
              </a:r>
              <a:endParaRPr lang="en-US" sz="825"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dirty="0" err="1">
                  <a:solidFill>
                    <a:schemeClr val="tx2">
                      <a:lumMod val="90000"/>
                      <a:lumOff val="10000"/>
                    </a:schemeClr>
                  </a:solidFill>
                </a:rPr>
                <a:t>iFrame</a:t>
              </a:r>
              <a:endParaRPr lang="en-US" sz="6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600" dirty="0">
                  <a:gradFill>
                    <a:gsLst>
                      <a:gs pos="0">
                        <a:srgbClr val="FFFFFF"/>
                      </a:gs>
                      <a:gs pos="100000">
                        <a:srgbClr val="FFFFFF"/>
                      </a:gs>
                    </a:gsLst>
                    <a:lin ang="5400000" scaled="0"/>
                  </a:gradFill>
                  <a:ea typeface="Segoe UI" pitchFamily="34" charset="0"/>
                  <a:cs typeface="Segoe UI" pitchFamily="34" charset="0"/>
                </a:rPr>
                <a:t>Embed Token</a:t>
              </a:r>
            </a:p>
            <a:p>
              <a:pPr algn="ctr" defTabSz="699354" fontAlgn="base">
                <a:spcBef>
                  <a:spcPct val="0"/>
                </a:spcBef>
                <a:spcAft>
                  <a:spcPct val="0"/>
                </a:spcAft>
              </a:pPr>
              <a:r>
                <a:rPr lang="en-US" sz="500" i="1" dirty="0">
                  <a:solidFill>
                    <a:schemeClr val="accent2">
                      <a:lumMod val="40000"/>
                      <a:lumOff val="60000"/>
                    </a:schemeClr>
                  </a:solidFill>
                  <a:ea typeface="Segoe UI" pitchFamily="34" charset="0"/>
                  <a:cs typeface="Segoe UI" pitchFamily="34" charset="0"/>
                </a:rPr>
                <a:t>for specific report</a:t>
              </a:r>
            </a:p>
          </p:txBody>
        </p:sp>
      </p:grpSp>
    </p:spTree>
    <p:extLst>
      <p:ext uri="{BB962C8B-B14F-4D97-AF65-F5344CB8AC3E}">
        <p14:creationId xmlns:p14="http://schemas.microsoft.com/office/powerpoint/2010/main" val="1817356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Embeddable Resources</a:t>
            </a:r>
            <a:endParaRPr lang="en-US" dirty="0"/>
          </a:p>
        </p:txBody>
      </p:sp>
      <p:sp>
        <p:nvSpPr>
          <p:cNvPr id="3" name="Content Placeholder 2"/>
          <p:cNvSpPr>
            <a:spLocks noGrp="1"/>
          </p:cNvSpPr>
          <p:nvPr>
            <p:ph type="body" sz="quarter" idx="10"/>
          </p:nvPr>
        </p:nvSpPr>
        <p:spPr/>
        <p:txBody>
          <a:bodyPr/>
          <a:lstStyle/>
          <a:p>
            <a:r>
              <a:rPr lang="en-US"/>
              <a:t>Reports</a:t>
            </a:r>
          </a:p>
          <a:p>
            <a:r>
              <a:rPr lang="en-US"/>
              <a:t>Dashboards</a:t>
            </a:r>
          </a:p>
          <a:p>
            <a:r>
              <a:rPr lang="en-US"/>
              <a:t>Dashboard Tiles</a:t>
            </a:r>
          </a:p>
          <a:p>
            <a:r>
              <a:rPr lang="en-US"/>
              <a:t>New Reports</a:t>
            </a:r>
          </a:p>
          <a:p>
            <a:r>
              <a:rPr lang="en-US"/>
              <a:t>Q&amp;A Experience</a:t>
            </a:r>
          </a:p>
          <a:p>
            <a:r>
              <a:rPr lang="en-US"/>
              <a:t>Visuals in custom layout</a:t>
            </a:r>
            <a:endParaRPr lang="en-US" dirty="0"/>
          </a:p>
        </p:txBody>
      </p:sp>
    </p:spTree>
    <p:extLst>
      <p:ext uri="{BB962C8B-B14F-4D97-AF65-F5344CB8AC3E}">
        <p14:creationId xmlns:p14="http://schemas.microsoft.com/office/powerpoint/2010/main" val="20888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2564805"/>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Ø"/>
            </a:pPr>
            <a:r>
              <a:rPr lang="en-US" dirty="0"/>
              <a:t>Authentication with Azure AD</a:t>
            </a:r>
          </a:p>
          <a:p>
            <a:pPr lvl="0"/>
            <a:r>
              <a:rPr lang="en-US" dirty="0"/>
              <a:t>Programming the Power BI Service API</a:t>
            </a:r>
          </a:p>
          <a:p>
            <a:r>
              <a:rPr lang="en-US" dirty="0"/>
              <a:t>App-only Authentication</a:t>
            </a:r>
          </a:p>
          <a:p>
            <a:r>
              <a:rPr lang="en-US" dirty="0"/>
              <a:t>Programming the Power BI JavaScript API</a:t>
            </a:r>
          </a:p>
        </p:txBody>
      </p:sp>
    </p:spTree>
    <p:extLst>
      <p:ext uri="{BB962C8B-B14F-4D97-AF65-F5344CB8AC3E}">
        <p14:creationId xmlns:p14="http://schemas.microsoft.com/office/powerpoint/2010/main" val="69637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5"/>
          <p:cNvSpPr>
            <a:spLocks noGrp="1"/>
          </p:cNvSpPr>
          <p:nvPr>
            <p:ph type="title"/>
          </p:nvPr>
        </p:nvSpPr>
        <p:spPr/>
        <p:txBody>
          <a:bodyPr/>
          <a:lstStyle/>
          <a:p>
            <a:r>
              <a:rPr lang="en-US" altLang="en-US"/>
              <a:t>Authenticating with Azure AD</a:t>
            </a:r>
          </a:p>
        </p:txBody>
      </p:sp>
      <p:sp>
        <p:nvSpPr>
          <p:cNvPr id="11" name="Content Placeholder 10"/>
          <p:cNvSpPr>
            <a:spLocks noGrp="1"/>
          </p:cNvSpPr>
          <p:nvPr>
            <p:ph idx="1"/>
          </p:nvPr>
        </p:nvSpPr>
        <p:spPr/>
        <p:txBody>
          <a:bodyPr>
            <a:normAutofit/>
          </a:bodyPr>
          <a:lstStyle/>
          <a:p>
            <a:r>
              <a:rPr lang="en-US" sz="2000" dirty="0"/>
              <a:t>Custom applications must authenticate with Azure AD</a:t>
            </a:r>
          </a:p>
          <a:p>
            <a:pPr lvl="1"/>
            <a:r>
              <a:rPr lang="en-US" sz="1800" dirty="0"/>
              <a:t>Your code implements and authentication flow to obtain access token</a:t>
            </a:r>
          </a:p>
          <a:p>
            <a:pPr lvl="1"/>
            <a:r>
              <a:rPr lang="en-US" sz="1800" dirty="0"/>
              <a:t>Access token must be passed when calling Power BI Service API</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r>
              <a:rPr lang="en-US" sz="2000" dirty="0"/>
              <a:t>Microsoft supports two endpoints for programming authentication</a:t>
            </a:r>
          </a:p>
          <a:p>
            <a:pPr lvl="1"/>
            <a:r>
              <a:rPr lang="en-US" sz="1800" dirty="0"/>
              <a:t>Azure AD V1 endpoint (released to GA over 8 years ago)</a:t>
            </a:r>
          </a:p>
          <a:p>
            <a:pPr lvl="1"/>
            <a:r>
              <a:rPr lang="en-US" sz="1800" dirty="0"/>
              <a:t>Azure AD V2 endpoint (released to GA in May 2019)</a:t>
            </a:r>
          </a:p>
        </p:txBody>
      </p:sp>
      <p:sp>
        <p:nvSpPr>
          <p:cNvPr id="10" name="Rectangle 9"/>
          <p:cNvSpPr/>
          <p:nvPr/>
        </p:nvSpPr>
        <p:spPr>
          <a:xfrm>
            <a:off x="1485162" y="2551590"/>
            <a:ext cx="5143500" cy="2400300"/>
          </a:xfrm>
          <a:prstGeom prst="rect">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1696302" y="3524728"/>
            <a:ext cx="1296987" cy="850900"/>
          </a:xfrm>
          <a:prstGeom prst="rect">
            <a:avLst/>
          </a:prstGeom>
          <a:solidFill>
            <a:schemeClr val="accent4">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25" b="1" dirty="0">
                <a:solidFill>
                  <a:schemeClr val="tx1"/>
                </a:solidFill>
                <a:latin typeface="Arial" panose="020B0604020202020204" pitchFamily="34" charset="0"/>
                <a:cs typeface="Arial" panose="020B0604020202020204" pitchFamily="34" charset="0"/>
              </a:rPr>
              <a:t>Custom App</a:t>
            </a:r>
          </a:p>
        </p:txBody>
      </p:sp>
      <p:sp>
        <p:nvSpPr>
          <p:cNvPr id="3" name="Rectangle 2"/>
          <p:cNvSpPr/>
          <p:nvPr/>
        </p:nvSpPr>
        <p:spPr>
          <a:xfrm>
            <a:off x="5028462" y="2702405"/>
            <a:ext cx="1417638" cy="738187"/>
          </a:xfrm>
          <a:prstGeom prst="rect">
            <a:avLst/>
          </a:prstGeom>
          <a:solidFill>
            <a:schemeClr val="accent4">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Azure Active Directory</a:t>
            </a:r>
          </a:p>
        </p:txBody>
      </p:sp>
      <p:sp>
        <p:nvSpPr>
          <p:cNvPr id="4" name="Rectangle 3"/>
          <p:cNvSpPr/>
          <p:nvPr/>
        </p:nvSpPr>
        <p:spPr>
          <a:xfrm>
            <a:off x="5028462" y="4037492"/>
            <a:ext cx="1417638" cy="739775"/>
          </a:xfrm>
          <a:prstGeom prst="rect">
            <a:avLst/>
          </a:prstGeom>
          <a:solidFill>
            <a:schemeClr val="accent6">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Power BI Service</a:t>
            </a:r>
          </a:p>
        </p:txBody>
      </p:sp>
      <p:cxnSp>
        <p:nvCxnSpPr>
          <p:cNvPr id="7" name="Straight Arrow Connector 6"/>
          <p:cNvCxnSpPr/>
          <p:nvPr/>
        </p:nvCxnSpPr>
        <p:spPr>
          <a:xfrm flipV="1">
            <a:off x="3039327" y="3026253"/>
            <a:ext cx="1887537" cy="760412"/>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737700" y="3189767"/>
            <a:ext cx="2081212" cy="854075"/>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042377" y="3873980"/>
            <a:ext cx="555625" cy="3270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cxnSp>
        <p:nvCxnSpPr>
          <p:cNvPr id="15" name="Straight Arrow Connector 14"/>
          <p:cNvCxnSpPr/>
          <p:nvPr/>
        </p:nvCxnSpPr>
        <p:spPr>
          <a:xfrm>
            <a:off x="3039327" y="4123215"/>
            <a:ext cx="1887537" cy="336550"/>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690202" y="4123217"/>
            <a:ext cx="542925" cy="328613"/>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spTree>
    <p:extLst>
      <p:ext uri="{BB962C8B-B14F-4D97-AF65-F5344CB8AC3E}">
        <p14:creationId xmlns:p14="http://schemas.microsoft.com/office/powerpoint/2010/main" val="1603884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C7F1-CAA9-4A02-BB5C-C3BB27AD60EA}"/>
              </a:ext>
            </a:extLst>
          </p:cNvPr>
          <p:cNvSpPr>
            <a:spLocks noGrp="1"/>
          </p:cNvSpPr>
          <p:nvPr>
            <p:ph type="title"/>
          </p:nvPr>
        </p:nvSpPr>
        <p:spPr/>
        <p:txBody>
          <a:bodyPr/>
          <a:lstStyle/>
          <a:p>
            <a:r>
              <a:rPr lang="en-US" dirty="0"/>
              <a:t>Azure AD Endpoints and Libraries</a:t>
            </a:r>
          </a:p>
        </p:txBody>
      </p:sp>
      <p:sp>
        <p:nvSpPr>
          <p:cNvPr id="3" name="Content Placeholder 2">
            <a:extLst>
              <a:ext uri="{FF2B5EF4-FFF2-40B4-BE49-F238E27FC236}">
                <a16:creationId xmlns:a16="http://schemas.microsoft.com/office/drawing/2014/main" id="{2F0A96C9-00CC-4478-BEEF-F5869DDAE028}"/>
              </a:ext>
            </a:extLst>
          </p:cNvPr>
          <p:cNvSpPr>
            <a:spLocks noGrp="1"/>
          </p:cNvSpPr>
          <p:nvPr>
            <p:ph idx="1"/>
          </p:nvPr>
        </p:nvSpPr>
        <p:spPr/>
        <p:txBody>
          <a:bodyPr>
            <a:noAutofit/>
          </a:bodyPr>
          <a:lstStyle/>
          <a:p>
            <a:r>
              <a:rPr lang="en-US" sz="2000" dirty="0"/>
              <a:t>Authenticating with the Azure AD V1 Endpoint</a:t>
            </a:r>
          </a:p>
          <a:p>
            <a:pPr lvl="1"/>
            <a:r>
              <a:rPr lang="en-US" sz="1800" dirty="0"/>
              <a:t>Heavily used over the last 5-6 years</a:t>
            </a:r>
          </a:p>
          <a:p>
            <a:pPr lvl="1"/>
            <a:r>
              <a:rPr lang="en-US" sz="1800" dirty="0"/>
              <a:t>Accessed through </a:t>
            </a:r>
            <a:r>
              <a:rPr lang="en-US" sz="1800" b="1" dirty="0"/>
              <a:t>Azure AD Authentication Library (ADAL)</a:t>
            </a:r>
          </a:p>
          <a:p>
            <a:endParaRPr lang="en-US" sz="2200" dirty="0"/>
          </a:p>
          <a:p>
            <a:endParaRPr lang="en-US" sz="2200" dirty="0"/>
          </a:p>
          <a:p>
            <a:r>
              <a:rPr lang="en-US" sz="2000" dirty="0"/>
              <a:t>Authenticating with the Azure AD V2 Endpoint</a:t>
            </a:r>
          </a:p>
          <a:p>
            <a:pPr lvl="1"/>
            <a:r>
              <a:rPr lang="en-US" sz="1800" dirty="0"/>
              <a:t>Moved from preview to GA in May 2019</a:t>
            </a:r>
          </a:p>
          <a:p>
            <a:pPr lvl="1"/>
            <a:r>
              <a:rPr lang="en-US" sz="1800" dirty="0"/>
              <a:t>Accessed through </a:t>
            </a:r>
            <a:r>
              <a:rPr lang="en-US" sz="1800" b="1" dirty="0"/>
              <a:t>Microsoft Authentication Library (MSAL)</a:t>
            </a:r>
          </a:p>
          <a:p>
            <a:endParaRPr lang="en-US" sz="2200" dirty="0"/>
          </a:p>
          <a:p>
            <a:endParaRPr lang="en-US" sz="2200" dirty="0"/>
          </a:p>
          <a:p>
            <a:r>
              <a:rPr lang="en-US" sz="2000" dirty="0"/>
              <a:t>Why move to the Azure AD V2 Endpoint?</a:t>
            </a:r>
          </a:p>
          <a:p>
            <a:pPr lvl="1"/>
            <a:r>
              <a:rPr lang="en-US" sz="1800" dirty="0"/>
              <a:t>Dynamic Incremental consent</a:t>
            </a:r>
          </a:p>
          <a:p>
            <a:pPr lvl="1"/>
            <a:r>
              <a:rPr lang="en-US" sz="1800" dirty="0"/>
              <a:t>New authentication flows (e.g. device code flow)</a:t>
            </a:r>
          </a:p>
        </p:txBody>
      </p:sp>
      <p:pic>
        <p:nvPicPr>
          <p:cNvPr id="5" name="Picture 4">
            <a:extLst>
              <a:ext uri="{FF2B5EF4-FFF2-40B4-BE49-F238E27FC236}">
                <a16:creationId xmlns:a16="http://schemas.microsoft.com/office/drawing/2014/main" id="{DF75B36D-226A-4CCE-913B-08DABFE601EB}"/>
              </a:ext>
            </a:extLst>
          </p:cNvPr>
          <p:cNvPicPr>
            <a:picLocks noChangeAspect="1"/>
          </p:cNvPicPr>
          <p:nvPr/>
        </p:nvPicPr>
        <p:blipFill>
          <a:blip r:embed="rId2"/>
          <a:stretch>
            <a:fillRect/>
          </a:stretch>
        </p:blipFill>
        <p:spPr>
          <a:xfrm>
            <a:off x="896646" y="4405358"/>
            <a:ext cx="5715000" cy="637167"/>
          </a:xfrm>
          <a:prstGeom prst="rect">
            <a:avLst/>
          </a:prstGeom>
          <a:ln>
            <a:solidFill>
              <a:schemeClr val="tx1"/>
            </a:solidFill>
          </a:ln>
        </p:spPr>
      </p:pic>
      <p:pic>
        <p:nvPicPr>
          <p:cNvPr id="6" name="Picture 5">
            <a:extLst>
              <a:ext uri="{FF2B5EF4-FFF2-40B4-BE49-F238E27FC236}">
                <a16:creationId xmlns:a16="http://schemas.microsoft.com/office/drawing/2014/main" id="{9EF83A08-F9C2-48EA-AD94-3711F54BCFE6}"/>
              </a:ext>
            </a:extLst>
          </p:cNvPr>
          <p:cNvPicPr>
            <a:picLocks noChangeAspect="1"/>
          </p:cNvPicPr>
          <p:nvPr/>
        </p:nvPicPr>
        <p:blipFill>
          <a:blip r:embed="rId3"/>
          <a:stretch>
            <a:fillRect/>
          </a:stretch>
        </p:blipFill>
        <p:spPr>
          <a:xfrm>
            <a:off x="896646" y="2452643"/>
            <a:ext cx="6272213" cy="623678"/>
          </a:xfrm>
          <a:prstGeom prst="rect">
            <a:avLst/>
          </a:prstGeom>
          <a:ln>
            <a:solidFill>
              <a:schemeClr val="tx1"/>
            </a:solidFill>
          </a:ln>
        </p:spPr>
      </p:pic>
    </p:spTree>
    <p:extLst>
      <p:ext uri="{BB962C8B-B14F-4D97-AF65-F5344CB8AC3E}">
        <p14:creationId xmlns:p14="http://schemas.microsoft.com/office/powerpoint/2010/main" val="109313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a:t>Authentication Flows</a:t>
            </a:r>
          </a:p>
        </p:txBody>
      </p:sp>
      <p:sp>
        <p:nvSpPr>
          <p:cNvPr id="3" name="Content Placeholder 2"/>
          <p:cNvSpPr>
            <a:spLocks noGrp="1"/>
          </p:cNvSpPr>
          <p:nvPr>
            <p:ph idx="1"/>
          </p:nvPr>
        </p:nvSpPr>
        <p:spPr>
          <a:xfrm>
            <a:off x="474785" y="1315922"/>
            <a:ext cx="11025554" cy="5248759"/>
          </a:xfrm>
        </p:spPr>
        <p:txBody>
          <a:bodyPr>
            <a:noAutofit/>
          </a:bodyPr>
          <a:lstStyle/>
          <a:p>
            <a:pPr>
              <a:defRPr/>
            </a:pPr>
            <a:r>
              <a:rPr lang="en-US" sz="2000" b="1" dirty="0"/>
              <a:t>User Password Credential Flow</a:t>
            </a:r>
            <a:r>
              <a:rPr lang="en-US" sz="1400" dirty="0"/>
              <a:t> </a:t>
            </a:r>
            <a:r>
              <a:rPr lang="en-US" sz="1400" i="1" dirty="0">
                <a:solidFill>
                  <a:srgbClr val="C00000"/>
                </a:solidFill>
              </a:rPr>
              <a:t>(public client)</a:t>
            </a:r>
          </a:p>
          <a:p>
            <a:pPr lvl="1">
              <a:defRPr/>
            </a:pPr>
            <a:r>
              <a:rPr lang="en-US" sz="1800" dirty="0"/>
              <a:t>Used in Native clients to obtain access code </a:t>
            </a:r>
          </a:p>
          <a:p>
            <a:pPr lvl="1">
              <a:defRPr/>
            </a:pPr>
            <a:r>
              <a:rPr lang="en-US" sz="1800" dirty="0"/>
              <a:t>Requires passing user name and password across network</a:t>
            </a:r>
            <a:endParaRPr lang="en-US" dirty="0"/>
          </a:p>
          <a:p>
            <a:pPr>
              <a:defRPr/>
            </a:pPr>
            <a:r>
              <a:rPr lang="en-US" sz="2000" b="1" dirty="0"/>
              <a:t>Device Code Flow</a:t>
            </a:r>
            <a:r>
              <a:rPr lang="en-US" sz="1400" dirty="0"/>
              <a:t> </a:t>
            </a:r>
            <a:r>
              <a:rPr lang="en-US" sz="1400" i="1" dirty="0">
                <a:solidFill>
                  <a:srgbClr val="C00000"/>
                </a:solidFill>
              </a:rPr>
              <a:t>(public client)</a:t>
            </a:r>
            <a:endParaRPr lang="en-US" sz="1400" b="1" dirty="0"/>
          </a:p>
          <a:p>
            <a:pPr lvl="1">
              <a:defRPr/>
            </a:pPr>
            <a:r>
              <a:rPr lang="en-US" sz="1600" dirty="0"/>
              <a:t>New style of authentication introduced with Azure AD v2 Endpoint</a:t>
            </a:r>
          </a:p>
          <a:p>
            <a:pPr>
              <a:defRPr/>
            </a:pPr>
            <a:r>
              <a:rPr lang="en-US" sz="2000" b="1" dirty="0"/>
              <a:t>Client Credentials Flow</a:t>
            </a:r>
            <a:r>
              <a:rPr lang="en-US" sz="1600" dirty="0"/>
              <a:t> </a:t>
            </a:r>
            <a:r>
              <a:rPr lang="en-US" sz="1600" i="1" dirty="0">
                <a:solidFill>
                  <a:srgbClr val="C00000"/>
                </a:solidFill>
              </a:rPr>
              <a:t>(confidential client)</a:t>
            </a:r>
            <a:endParaRPr lang="en-US" sz="2000" dirty="0"/>
          </a:p>
          <a:p>
            <a:pPr lvl="1">
              <a:defRPr/>
            </a:pPr>
            <a:r>
              <a:rPr lang="en-US" sz="1800" dirty="0"/>
              <a:t>Authentication based on password or certificate held by application</a:t>
            </a:r>
          </a:p>
          <a:p>
            <a:pPr lvl="1">
              <a:defRPr/>
            </a:pPr>
            <a:r>
              <a:rPr lang="en-US" sz="1800" dirty="0"/>
              <a:t>Used to obtain app-only access tokens</a:t>
            </a:r>
          </a:p>
          <a:p>
            <a:pPr>
              <a:defRPr/>
            </a:pPr>
            <a:r>
              <a:rPr lang="en-US" sz="2000" b="1" dirty="0"/>
              <a:t>Authorization Code Flow</a:t>
            </a:r>
            <a:r>
              <a:rPr lang="en-US" sz="1600" dirty="0"/>
              <a:t> </a:t>
            </a:r>
            <a:r>
              <a:rPr lang="en-US" sz="1600" i="1" dirty="0">
                <a:solidFill>
                  <a:srgbClr val="C00000"/>
                </a:solidFill>
              </a:rPr>
              <a:t>(confidential client)</a:t>
            </a:r>
            <a:endParaRPr lang="en-US" sz="1600" dirty="0"/>
          </a:p>
          <a:p>
            <a:pPr lvl="1">
              <a:defRPr/>
            </a:pPr>
            <a:r>
              <a:rPr lang="en-US" sz="1800" dirty="0"/>
              <a:t>Client first obtains authorization code sent back to browser</a:t>
            </a:r>
          </a:p>
          <a:p>
            <a:pPr lvl="1">
              <a:defRPr/>
            </a:pPr>
            <a:r>
              <a:rPr lang="en-US" sz="1800" dirty="0"/>
              <a:t>Client then obtains access token in server-to-server call</a:t>
            </a:r>
          </a:p>
          <a:p>
            <a:pPr>
              <a:defRPr/>
            </a:pPr>
            <a:r>
              <a:rPr lang="en-US" sz="2000" b="1" dirty="0"/>
              <a:t>Implicit Flow</a:t>
            </a:r>
            <a:r>
              <a:rPr lang="en-US" sz="1600" dirty="0"/>
              <a:t> </a:t>
            </a:r>
            <a:r>
              <a:rPr lang="en-US" sz="1600" i="1" dirty="0">
                <a:solidFill>
                  <a:srgbClr val="C00000"/>
                </a:solidFill>
              </a:rPr>
              <a:t>(public client)</a:t>
            </a:r>
            <a:endParaRPr lang="en-US" sz="1600" dirty="0"/>
          </a:p>
          <a:p>
            <a:pPr lvl="1">
              <a:defRPr/>
            </a:pPr>
            <a:r>
              <a:rPr lang="en-US" sz="1800" dirty="0"/>
              <a:t>Used in SPAs built with JavaScript and AngularJS</a:t>
            </a:r>
          </a:p>
          <a:p>
            <a:pPr lvl="1">
              <a:defRPr/>
            </a:pPr>
            <a:r>
              <a:rPr lang="en-US" sz="1800" dirty="0"/>
              <a:t>Application obtains access token w/o acquiring authorization code</a:t>
            </a:r>
          </a:p>
        </p:txBody>
      </p:sp>
    </p:spTree>
    <p:extLst>
      <p:ext uri="{BB962C8B-B14F-4D97-AF65-F5344CB8AC3E}">
        <p14:creationId xmlns:p14="http://schemas.microsoft.com/office/powerpoint/2010/main" val="17965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Azure AD Applications</a:t>
            </a:r>
            <a:endParaRPr lang="en-US" dirty="0"/>
          </a:p>
        </p:txBody>
      </p:sp>
      <p:sp>
        <p:nvSpPr>
          <p:cNvPr id="4" name="Content Placeholder 3">
            <a:extLst>
              <a:ext uri="{FF2B5EF4-FFF2-40B4-BE49-F238E27FC236}">
                <a16:creationId xmlns:a16="http://schemas.microsoft.com/office/drawing/2014/main" id="{5ADABBEA-370C-4EE7-A6F2-04E4FD533D71}"/>
              </a:ext>
            </a:extLst>
          </p:cNvPr>
          <p:cNvSpPr>
            <a:spLocks noGrp="1"/>
          </p:cNvSpPr>
          <p:nvPr>
            <p:ph idx="1"/>
          </p:nvPr>
        </p:nvSpPr>
        <p:spPr/>
        <p:txBody>
          <a:bodyPr/>
          <a:lstStyle/>
          <a:p>
            <a:r>
              <a:rPr lang="en-US"/>
              <a:t>Creating applications required for AAU authentication</a:t>
            </a:r>
          </a:p>
          <a:p>
            <a:pPr lvl="1"/>
            <a:r>
              <a:rPr lang="en-US"/>
              <a:t>Applications are as Native application or Web Applications</a:t>
            </a:r>
          </a:p>
          <a:p>
            <a:pPr lvl="1"/>
            <a:r>
              <a:rPr lang="en-US"/>
              <a:t>Application identified using GUID known as application ID</a:t>
            </a:r>
          </a:p>
          <a:p>
            <a:pPr lvl="1"/>
            <a:r>
              <a:rPr lang="en-US"/>
              <a:t>Application ID often referred to as client ID or app ID</a:t>
            </a:r>
            <a:endParaRPr lang="en-US" dirty="0"/>
          </a:p>
        </p:txBody>
      </p:sp>
      <p:pic>
        <p:nvPicPr>
          <p:cNvPr id="3" name="Picture 2">
            <a:extLst>
              <a:ext uri="{FF2B5EF4-FFF2-40B4-BE49-F238E27FC236}">
                <a16:creationId xmlns:a16="http://schemas.microsoft.com/office/drawing/2014/main" id="{FF9AA1CB-7819-4B9C-BF0E-86618F3726B4}"/>
              </a:ext>
            </a:extLst>
          </p:cNvPr>
          <p:cNvPicPr>
            <a:picLocks noChangeAspect="1"/>
          </p:cNvPicPr>
          <p:nvPr/>
        </p:nvPicPr>
        <p:blipFill>
          <a:blip r:embed="rId2"/>
          <a:stretch>
            <a:fillRect/>
          </a:stretch>
        </p:blipFill>
        <p:spPr>
          <a:xfrm>
            <a:off x="905846" y="3153926"/>
            <a:ext cx="7344145" cy="2388152"/>
          </a:xfrm>
          <a:prstGeom prst="rect">
            <a:avLst/>
          </a:prstGeom>
          <a:ln>
            <a:solidFill>
              <a:schemeClr val="tx1">
                <a:lumMod val="50000"/>
                <a:lumOff val="50000"/>
              </a:schemeClr>
            </a:solidFill>
          </a:ln>
        </p:spPr>
      </p:pic>
    </p:spTree>
    <p:extLst>
      <p:ext uri="{BB962C8B-B14F-4D97-AF65-F5344CB8AC3E}">
        <p14:creationId xmlns:p14="http://schemas.microsoft.com/office/powerpoint/2010/main" val="1838803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t>Application Types</a:t>
            </a:r>
            <a:endParaRPr lang="en-US" altLang="en-US" dirty="0"/>
          </a:p>
        </p:txBody>
      </p:sp>
      <p:sp>
        <p:nvSpPr>
          <p:cNvPr id="3" name="Content Placeholder 2"/>
          <p:cNvSpPr>
            <a:spLocks noGrp="1"/>
          </p:cNvSpPr>
          <p:nvPr>
            <p:ph idx="1"/>
          </p:nvPr>
        </p:nvSpPr>
        <p:spPr/>
        <p:txBody>
          <a:bodyPr/>
          <a:lstStyle/>
          <a:p>
            <a:r>
              <a:rPr lang="en-US"/>
              <a:t>Azure AD Application Types</a:t>
            </a:r>
          </a:p>
          <a:p>
            <a:pPr lvl="1"/>
            <a:r>
              <a:rPr lang="en-US"/>
              <a:t>Native clients</a:t>
            </a:r>
          </a:p>
          <a:p>
            <a:pPr lvl="1"/>
            <a:r>
              <a:rPr lang="en-US"/>
              <a:t>Web app / API client</a:t>
            </a:r>
            <a:endParaRPr lang="en-US" dirty="0"/>
          </a:p>
        </p:txBody>
      </p:sp>
      <p:pic>
        <p:nvPicPr>
          <p:cNvPr id="4" name="Picture 3">
            <a:extLst>
              <a:ext uri="{FF2B5EF4-FFF2-40B4-BE49-F238E27FC236}">
                <a16:creationId xmlns:a16="http://schemas.microsoft.com/office/drawing/2014/main" id="{E6225E12-A523-4CC5-A16B-9158C3E1BB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9528" y="2943688"/>
            <a:ext cx="7670966" cy="3124200"/>
          </a:xfrm>
          <a:prstGeom prst="rect">
            <a:avLst/>
          </a:prstGeom>
          <a:noFill/>
          <a:ln>
            <a:noFill/>
          </a:ln>
        </p:spPr>
      </p:pic>
    </p:spTree>
    <p:extLst>
      <p:ext uri="{BB962C8B-B14F-4D97-AF65-F5344CB8AC3E}">
        <p14:creationId xmlns:p14="http://schemas.microsoft.com/office/powerpoint/2010/main" val="412610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74785" y="287208"/>
            <a:ext cx="11025554" cy="553998"/>
          </a:xfrm>
        </p:spPr>
        <p:txBody>
          <a:bodyPr/>
          <a:lstStyle/>
          <a:p>
            <a:r>
              <a:rPr lang="en-US" altLang="en-US" sz="3600" dirty="0"/>
              <a:t>Delegated Permissions vs Application Permissions</a:t>
            </a:r>
          </a:p>
        </p:txBody>
      </p:sp>
      <p:sp>
        <p:nvSpPr>
          <p:cNvPr id="3" name="Content Placeholder 2"/>
          <p:cNvSpPr>
            <a:spLocks noGrp="1"/>
          </p:cNvSpPr>
          <p:nvPr>
            <p:ph idx="1"/>
          </p:nvPr>
        </p:nvSpPr>
        <p:spPr/>
        <p:txBody>
          <a:bodyPr/>
          <a:lstStyle/>
          <a:p>
            <a:r>
              <a:rPr lang="en-US"/>
              <a:t>Permissions categorized into two basic types</a:t>
            </a:r>
          </a:p>
          <a:p>
            <a:pPr lvl="1"/>
            <a:r>
              <a:rPr lang="en-US"/>
              <a:t>Delegated permissions are (app + user) permissions</a:t>
            </a:r>
          </a:p>
          <a:p>
            <a:pPr lvl="1"/>
            <a:r>
              <a:rPr lang="en-US"/>
              <a:t>Application permissions are app-only permissions (far more powerful)</a:t>
            </a:r>
          </a:p>
          <a:p>
            <a:pPr lvl="1"/>
            <a:r>
              <a:rPr lang="en-US"/>
              <a:t>Not all application types and APIs support application permissions</a:t>
            </a:r>
          </a:p>
          <a:p>
            <a:pPr lvl="1"/>
            <a:r>
              <a:rPr lang="en-US"/>
              <a:t>Power BI Service API does not yet support application permissions</a:t>
            </a:r>
          </a:p>
          <a:p>
            <a:r>
              <a:rPr lang="en-US"/>
              <a:t>Example permissions for Office 365 SharePoint Online</a:t>
            </a:r>
          </a:p>
          <a:p>
            <a:pPr lvl="1"/>
            <a:r>
              <a:rPr lang="en-US"/>
              <a:t>Some delegated permissions requires administrative permissions</a:t>
            </a:r>
            <a:endParaRPr lang="en-US" dirty="0"/>
          </a:p>
        </p:txBody>
      </p:sp>
      <p:grpSp>
        <p:nvGrpSpPr>
          <p:cNvPr id="8" name="Group 7">
            <a:extLst>
              <a:ext uri="{FF2B5EF4-FFF2-40B4-BE49-F238E27FC236}">
                <a16:creationId xmlns:a16="http://schemas.microsoft.com/office/drawing/2014/main" id="{DFF17439-6CA8-4414-ADD3-247CDD6DF25A}"/>
              </a:ext>
            </a:extLst>
          </p:cNvPr>
          <p:cNvGrpSpPr/>
          <p:nvPr/>
        </p:nvGrpSpPr>
        <p:grpSpPr>
          <a:xfrm>
            <a:off x="1047565" y="4284778"/>
            <a:ext cx="6079493" cy="2514600"/>
            <a:chOff x="152400" y="2872740"/>
            <a:chExt cx="8422958" cy="3680460"/>
          </a:xfrm>
        </p:grpSpPr>
        <p:pic>
          <p:nvPicPr>
            <p:cNvPr id="2" name="Picture 1">
              <a:extLst>
                <a:ext uri="{FF2B5EF4-FFF2-40B4-BE49-F238E27FC236}">
                  <a16:creationId xmlns:a16="http://schemas.microsoft.com/office/drawing/2014/main" id="{545EEA3E-F635-435A-AB35-8D54BC00E48C}"/>
                </a:ext>
              </a:extLst>
            </p:cNvPr>
            <p:cNvPicPr>
              <a:picLocks noChangeAspect="1"/>
            </p:cNvPicPr>
            <p:nvPr/>
          </p:nvPicPr>
          <p:blipFill>
            <a:blip r:embed="rId2"/>
            <a:stretch>
              <a:fillRect/>
            </a:stretch>
          </p:blipFill>
          <p:spPr>
            <a:xfrm>
              <a:off x="4681538" y="2872740"/>
              <a:ext cx="3893820" cy="2653665"/>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0B80E9FE-81FD-4A3F-BFEC-417E6063E6A6}"/>
                </a:ext>
              </a:extLst>
            </p:cNvPr>
            <p:cNvPicPr>
              <a:picLocks noChangeAspect="1"/>
            </p:cNvPicPr>
            <p:nvPr/>
          </p:nvPicPr>
          <p:blipFill>
            <a:blip r:embed="rId3"/>
            <a:stretch>
              <a:fillRect/>
            </a:stretch>
          </p:blipFill>
          <p:spPr>
            <a:xfrm>
              <a:off x="152400" y="2872740"/>
              <a:ext cx="4300538" cy="368046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128538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A5F8-1895-4CBD-A08A-C27EE704D041}"/>
              </a:ext>
            </a:extLst>
          </p:cNvPr>
          <p:cNvSpPr>
            <a:spLocks noGrp="1"/>
          </p:cNvSpPr>
          <p:nvPr>
            <p:ph type="title"/>
          </p:nvPr>
        </p:nvSpPr>
        <p:spPr/>
        <p:txBody>
          <a:bodyPr/>
          <a:lstStyle/>
          <a:p>
            <a:r>
              <a:rPr lang="en-US"/>
              <a:t>Interactive Consent for Delegated Permissions</a:t>
            </a:r>
            <a:endParaRPr lang="en-US" dirty="0"/>
          </a:p>
        </p:txBody>
      </p:sp>
      <p:sp>
        <p:nvSpPr>
          <p:cNvPr id="4" name="Content Placeholder 3">
            <a:extLst>
              <a:ext uri="{FF2B5EF4-FFF2-40B4-BE49-F238E27FC236}">
                <a16:creationId xmlns:a16="http://schemas.microsoft.com/office/drawing/2014/main" id="{14298BB9-F0E5-4037-8909-812F33E933AC}"/>
              </a:ext>
            </a:extLst>
          </p:cNvPr>
          <p:cNvSpPr>
            <a:spLocks noGrp="1"/>
          </p:cNvSpPr>
          <p:nvPr>
            <p:ph idx="1"/>
          </p:nvPr>
        </p:nvSpPr>
        <p:spPr/>
        <p:txBody>
          <a:bodyPr/>
          <a:lstStyle/>
          <a:p>
            <a:r>
              <a:rPr lang="en-US"/>
              <a:t>Users must consent to delegated permissions</a:t>
            </a:r>
          </a:p>
          <a:p>
            <a:pPr lvl="1"/>
            <a:r>
              <a:rPr lang="en-US"/>
              <a:t>User prompted during first log in</a:t>
            </a:r>
          </a:p>
          <a:p>
            <a:pPr lvl="1"/>
            <a:r>
              <a:rPr lang="en-US"/>
              <a:t>User must click Accept</a:t>
            </a:r>
          </a:p>
          <a:p>
            <a:pPr lvl="1"/>
            <a:r>
              <a:rPr lang="en-US"/>
              <a:t>Only occurs once for each user</a:t>
            </a:r>
            <a:endParaRPr lang="en-US" dirty="0"/>
          </a:p>
        </p:txBody>
      </p:sp>
      <p:pic>
        <p:nvPicPr>
          <p:cNvPr id="3" name="Picture 2">
            <a:extLst>
              <a:ext uri="{FF2B5EF4-FFF2-40B4-BE49-F238E27FC236}">
                <a16:creationId xmlns:a16="http://schemas.microsoft.com/office/drawing/2014/main" id="{3DE1BC2E-7AAA-46E1-B9BC-2A8E42563AC5}"/>
              </a:ext>
            </a:extLst>
          </p:cNvPr>
          <p:cNvPicPr>
            <a:picLocks noChangeAspect="1"/>
          </p:cNvPicPr>
          <p:nvPr/>
        </p:nvPicPr>
        <p:blipFill>
          <a:blip r:embed="rId2"/>
          <a:stretch>
            <a:fillRect/>
          </a:stretch>
        </p:blipFill>
        <p:spPr>
          <a:xfrm>
            <a:off x="7162800" y="2133600"/>
            <a:ext cx="2438400" cy="4268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18730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CE-8E27-42FD-B9E7-8EA90F05F56A}"/>
              </a:ext>
            </a:extLst>
          </p:cNvPr>
          <p:cNvSpPr>
            <a:spLocks noGrp="1"/>
          </p:cNvSpPr>
          <p:nvPr>
            <p:ph type="title"/>
          </p:nvPr>
        </p:nvSpPr>
        <p:spPr/>
        <p:txBody>
          <a:bodyPr/>
          <a:lstStyle/>
          <a:p>
            <a:r>
              <a:rPr lang="en-US" dirty="0"/>
              <a:t>Developing with Power BI Embedding</a:t>
            </a:r>
          </a:p>
        </p:txBody>
      </p:sp>
      <p:sp>
        <p:nvSpPr>
          <p:cNvPr id="3" name="Text Placeholder 2">
            <a:extLst>
              <a:ext uri="{FF2B5EF4-FFF2-40B4-BE49-F238E27FC236}">
                <a16:creationId xmlns:a16="http://schemas.microsoft.com/office/drawing/2014/main" id="{79587D2A-0BB2-4F95-91F0-109D9140488C}"/>
              </a:ext>
            </a:extLst>
          </p:cNvPr>
          <p:cNvSpPr>
            <a:spLocks noGrp="1"/>
          </p:cNvSpPr>
          <p:nvPr>
            <p:ph type="body" sz="quarter" idx="12"/>
          </p:nvPr>
        </p:nvSpPr>
        <p:spPr>
          <a:xfrm>
            <a:off x="584200" y="3962400"/>
            <a:ext cx="9144000" cy="677108"/>
          </a:xfrm>
        </p:spPr>
        <p:txBody>
          <a:bodyPr/>
          <a:lstStyle/>
          <a:p>
            <a:r>
              <a:rPr lang="en-US" dirty="0"/>
              <a:t>Ted Pattison</a:t>
            </a:r>
          </a:p>
          <a:p>
            <a:r>
              <a:rPr lang="en-US" dirty="0"/>
              <a:t>Developer, Instructor and MVP</a:t>
            </a:r>
          </a:p>
        </p:txBody>
      </p:sp>
      <p:sp>
        <p:nvSpPr>
          <p:cNvPr id="6" name="Text Placeholder 5">
            <a:extLst>
              <a:ext uri="{FF2B5EF4-FFF2-40B4-BE49-F238E27FC236}">
                <a16:creationId xmlns:a16="http://schemas.microsoft.com/office/drawing/2014/main" id="{9666BD99-198F-4FE3-BB80-CBCDDAC62F2F}"/>
              </a:ext>
            </a:extLst>
          </p:cNvPr>
          <p:cNvSpPr>
            <a:spLocks noGrp="1"/>
          </p:cNvSpPr>
          <p:nvPr>
            <p:ph type="body" sz="quarter" idx="13"/>
          </p:nvPr>
        </p:nvSpPr>
        <p:spPr/>
        <p:txBody>
          <a:bodyPr/>
          <a:lstStyle/>
          <a:p>
            <a:r>
              <a:rPr lang="en-US" dirty="0"/>
              <a:t>Session code</a:t>
            </a:r>
          </a:p>
        </p:txBody>
      </p:sp>
      <p:pic>
        <p:nvPicPr>
          <p:cNvPr id="4" name="Picture 3">
            <a:extLst>
              <a:ext uri="{FF2B5EF4-FFF2-40B4-BE49-F238E27FC236}">
                <a16:creationId xmlns:a16="http://schemas.microsoft.com/office/drawing/2014/main" id="{6DADA80D-B39E-4747-A65F-A3DB32C31B49}"/>
              </a:ext>
            </a:extLst>
          </p:cNvPr>
          <p:cNvPicPr>
            <a:picLocks noChangeAspect="1"/>
          </p:cNvPicPr>
          <p:nvPr/>
        </p:nvPicPr>
        <p:blipFill>
          <a:blip r:embed="rId2"/>
          <a:stretch>
            <a:fillRect/>
          </a:stretch>
        </p:blipFill>
        <p:spPr>
          <a:xfrm>
            <a:off x="8696707" y="452521"/>
            <a:ext cx="2911092" cy="3848433"/>
          </a:xfrm>
          <a:prstGeom prst="rect">
            <a:avLst/>
          </a:prstGeom>
        </p:spPr>
      </p:pic>
    </p:spTree>
    <p:extLst>
      <p:ext uri="{BB962C8B-B14F-4D97-AF65-F5344CB8AC3E}">
        <p14:creationId xmlns:p14="http://schemas.microsoft.com/office/powerpoint/2010/main" val="392424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A5F8-1895-4CBD-A08A-C27EE704D041}"/>
              </a:ext>
            </a:extLst>
          </p:cNvPr>
          <p:cNvSpPr>
            <a:spLocks noGrp="1"/>
          </p:cNvSpPr>
          <p:nvPr>
            <p:ph type="title"/>
          </p:nvPr>
        </p:nvSpPr>
        <p:spPr/>
        <p:txBody>
          <a:bodyPr/>
          <a:lstStyle/>
          <a:p>
            <a:r>
              <a:rPr lang="en-US"/>
              <a:t>Granting Delegated Permissions</a:t>
            </a:r>
            <a:endParaRPr lang="en-US" dirty="0"/>
          </a:p>
        </p:txBody>
      </p:sp>
      <p:sp>
        <p:nvSpPr>
          <p:cNvPr id="6" name="Content Placeholder 5">
            <a:extLst>
              <a:ext uri="{FF2B5EF4-FFF2-40B4-BE49-F238E27FC236}">
                <a16:creationId xmlns:a16="http://schemas.microsoft.com/office/drawing/2014/main" id="{FF6FD60E-BF61-4446-9758-B072DE56BAE2}"/>
              </a:ext>
            </a:extLst>
          </p:cNvPr>
          <p:cNvSpPr>
            <a:spLocks noGrp="1"/>
          </p:cNvSpPr>
          <p:nvPr>
            <p:ph type="body" sz="quarter" idx="10"/>
          </p:nvPr>
        </p:nvSpPr>
        <p:spPr/>
        <p:txBody>
          <a:bodyPr/>
          <a:lstStyle/>
          <a:p>
            <a:r>
              <a:rPr lang="en-US"/>
              <a:t>It can be helpful to Grant Permissions in Azure portal</a:t>
            </a:r>
          </a:p>
          <a:p>
            <a:pPr lvl="1"/>
            <a:r>
              <a:rPr lang="en-US"/>
              <a:t>Prevents the need for interactive granting of application by user</a:t>
            </a:r>
          </a:p>
          <a:p>
            <a:pPr lvl="1"/>
            <a:r>
              <a:rPr lang="en-US"/>
              <a:t>Might be required when authenticating in non-interactive fashion</a:t>
            </a:r>
            <a:endParaRPr lang="en-US" dirty="0"/>
          </a:p>
        </p:txBody>
      </p:sp>
      <p:grpSp>
        <p:nvGrpSpPr>
          <p:cNvPr id="5" name="Group 4">
            <a:extLst>
              <a:ext uri="{FF2B5EF4-FFF2-40B4-BE49-F238E27FC236}">
                <a16:creationId xmlns:a16="http://schemas.microsoft.com/office/drawing/2014/main" id="{4376CE3D-C47F-44F4-97AE-5897DC4291AF}"/>
              </a:ext>
            </a:extLst>
          </p:cNvPr>
          <p:cNvGrpSpPr/>
          <p:nvPr/>
        </p:nvGrpSpPr>
        <p:grpSpPr>
          <a:xfrm>
            <a:off x="1015092" y="2828113"/>
            <a:ext cx="5078368" cy="1885950"/>
            <a:chOff x="1142999" y="2209800"/>
            <a:chExt cx="6565971" cy="2438400"/>
          </a:xfrm>
        </p:grpSpPr>
        <p:pic>
          <p:nvPicPr>
            <p:cNvPr id="3" name="Picture 2">
              <a:extLst>
                <a:ext uri="{FF2B5EF4-FFF2-40B4-BE49-F238E27FC236}">
                  <a16:creationId xmlns:a16="http://schemas.microsoft.com/office/drawing/2014/main" id="{C6795571-8E3D-477B-875C-8DF6E1464150}"/>
                </a:ext>
              </a:extLst>
            </p:cNvPr>
            <p:cNvPicPr>
              <a:picLocks noChangeAspect="1"/>
            </p:cNvPicPr>
            <p:nvPr/>
          </p:nvPicPr>
          <p:blipFill>
            <a:blip r:embed="rId2"/>
            <a:stretch>
              <a:fillRect/>
            </a:stretch>
          </p:blipFill>
          <p:spPr>
            <a:xfrm>
              <a:off x="1142999" y="2209800"/>
              <a:ext cx="6565971" cy="2438400"/>
            </a:xfrm>
            <a:prstGeom prst="rect">
              <a:avLst/>
            </a:prstGeom>
            <a:ln>
              <a:solidFill>
                <a:schemeClr val="tx1">
                  <a:lumMod val="50000"/>
                  <a:lumOff val="50000"/>
                </a:schemeClr>
              </a:solidFill>
            </a:ln>
          </p:spPr>
        </p:pic>
        <p:sp>
          <p:nvSpPr>
            <p:cNvPr id="4" name="Arrow: Left 3">
              <a:extLst>
                <a:ext uri="{FF2B5EF4-FFF2-40B4-BE49-F238E27FC236}">
                  <a16:creationId xmlns:a16="http://schemas.microsoft.com/office/drawing/2014/main" id="{F933554A-96E9-4733-953C-864204732168}"/>
                </a:ext>
              </a:extLst>
            </p:cNvPr>
            <p:cNvSpPr/>
            <p:nvPr/>
          </p:nvSpPr>
          <p:spPr>
            <a:xfrm>
              <a:off x="3479800" y="2799080"/>
              <a:ext cx="838200" cy="304800"/>
            </a:xfrm>
            <a:prstGeom prst="leftArrow">
              <a:avLst>
                <a:gd name="adj1" fmla="val 50000"/>
                <a:gd name="adj2" fmla="val 7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0045813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77D1-7F86-417C-A220-2CB906C6ECD4}"/>
              </a:ext>
            </a:extLst>
          </p:cNvPr>
          <p:cNvSpPr>
            <a:spLocks noGrp="1"/>
          </p:cNvSpPr>
          <p:nvPr>
            <p:ph type="title"/>
          </p:nvPr>
        </p:nvSpPr>
        <p:spPr/>
        <p:txBody>
          <a:bodyPr/>
          <a:lstStyle/>
          <a:p>
            <a:r>
              <a:rPr lang="en-US"/>
              <a:t>AAD Security Principals</a:t>
            </a:r>
            <a:endParaRPr lang="en-US" dirty="0"/>
          </a:p>
        </p:txBody>
      </p:sp>
      <p:sp>
        <p:nvSpPr>
          <p:cNvPr id="3" name="Content Placeholder 2">
            <a:extLst>
              <a:ext uri="{FF2B5EF4-FFF2-40B4-BE49-F238E27FC236}">
                <a16:creationId xmlns:a16="http://schemas.microsoft.com/office/drawing/2014/main" id="{9F28919E-9128-4A0F-A401-18BA68E09B5E}"/>
              </a:ext>
            </a:extLst>
          </p:cNvPr>
          <p:cNvSpPr>
            <a:spLocks noGrp="1"/>
          </p:cNvSpPr>
          <p:nvPr>
            <p:ph idx="1"/>
          </p:nvPr>
        </p:nvSpPr>
        <p:spPr/>
        <p:txBody>
          <a:bodyPr/>
          <a:lstStyle/>
          <a:p>
            <a:r>
              <a:rPr lang="en-US"/>
              <a:t>Azure AD creates service principal for application</a:t>
            </a:r>
          </a:p>
          <a:p>
            <a:pPr lvl="1"/>
            <a:r>
              <a:rPr lang="en-US"/>
              <a:t>Service principle created once per tenant</a:t>
            </a:r>
          </a:p>
          <a:p>
            <a:pPr lvl="1"/>
            <a:r>
              <a:rPr lang="en-US"/>
              <a:t>Service principle used to track permission grants</a:t>
            </a:r>
          </a:p>
          <a:p>
            <a:pPr lvl="1"/>
            <a:r>
              <a:rPr lang="en-US"/>
              <a:t>AAD creates service principal on demand when first needed</a:t>
            </a:r>
          </a:p>
          <a:p>
            <a:pPr lvl="1"/>
            <a:r>
              <a:rPr lang="en-US"/>
              <a:t>You can create service principal in PowerShell script</a:t>
            </a:r>
            <a:endParaRPr lang="en-US" dirty="0"/>
          </a:p>
        </p:txBody>
      </p:sp>
      <p:sp>
        <p:nvSpPr>
          <p:cNvPr id="5" name="Rectangle 4">
            <a:extLst>
              <a:ext uri="{FF2B5EF4-FFF2-40B4-BE49-F238E27FC236}">
                <a16:creationId xmlns:a16="http://schemas.microsoft.com/office/drawing/2014/main" id="{663179DF-81C5-486C-A98A-645EEE1A3A91}"/>
              </a:ext>
            </a:extLst>
          </p:cNvPr>
          <p:cNvSpPr/>
          <p:nvPr/>
        </p:nvSpPr>
        <p:spPr>
          <a:xfrm>
            <a:off x="945473" y="34290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Host Tenant</a:t>
            </a:r>
          </a:p>
        </p:txBody>
      </p:sp>
      <p:sp>
        <p:nvSpPr>
          <p:cNvPr id="9" name="Rectangle 8">
            <a:extLst>
              <a:ext uri="{FF2B5EF4-FFF2-40B4-BE49-F238E27FC236}">
                <a16:creationId xmlns:a16="http://schemas.microsoft.com/office/drawing/2014/main" id="{AE090642-51DA-42D1-8724-63AC3B7D1A1B}"/>
              </a:ext>
            </a:extLst>
          </p:cNvPr>
          <p:cNvSpPr/>
          <p:nvPr/>
        </p:nvSpPr>
        <p:spPr>
          <a:xfrm>
            <a:off x="1151606" y="5026574"/>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Service Principal</a:t>
            </a:r>
          </a:p>
          <a:p>
            <a:pPr algn="ctr"/>
            <a:r>
              <a:rPr lang="en-US" sz="1100" b="1" dirty="0">
                <a:solidFill>
                  <a:schemeClr val="tx1"/>
                </a:solidFill>
                <a:latin typeface="Lucida Console" panose="020B0609040504020204" pitchFamily="49" charset="0"/>
              </a:rPr>
              <a:t>Object ID</a:t>
            </a:r>
            <a:endParaRPr lang="en-US" sz="1600" b="1" dirty="0">
              <a:solidFill>
                <a:schemeClr val="tx1"/>
              </a:solidFill>
              <a:latin typeface="Lucida Console" panose="020B0609040504020204" pitchFamily="49" charset="0"/>
            </a:endParaRPr>
          </a:p>
        </p:txBody>
      </p:sp>
      <p:sp>
        <p:nvSpPr>
          <p:cNvPr id="10" name="Rectangle 9">
            <a:extLst>
              <a:ext uri="{FF2B5EF4-FFF2-40B4-BE49-F238E27FC236}">
                <a16:creationId xmlns:a16="http://schemas.microsoft.com/office/drawing/2014/main" id="{A0EDAFC9-9781-45A9-954B-78F1F6F9E8E5}"/>
              </a:ext>
            </a:extLst>
          </p:cNvPr>
          <p:cNvSpPr/>
          <p:nvPr/>
        </p:nvSpPr>
        <p:spPr>
          <a:xfrm>
            <a:off x="1396070" y="5631934"/>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4" name="Rectangle 3">
            <a:extLst>
              <a:ext uri="{FF2B5EF4-FFF2-40B4-BE49-F238E27FC236}">
                <a16:creationId xmlns:a16="http://schemas.microsoft.com/office/drawing/2014/main" id="{FA7C0C03-BEE1-4693-AC92-A26F4AAA3A1B}"/>
              </a:ext>
            </a:extLst>
          </p:cNvPr>
          <p:cNvSpPr/>
          <p:nvPr/>
        </p:nvSpPr>
        <p:spPr>
          <a:xfrm>
            <a:off x="1151605" y="3796232"/>
            <a:ext cx="2089248" cy="756659"/>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a:t>
            </a:r>
          </a:p>
          <a:p>
            <a:pPr algn="ctr"/>
            <a:r>
              <a:rPr lang="en-US" sz="1100" b="1" dirty="0">
                <a:latin typeface="Lucida Console" panose="020B0609040504020204" pitchFamily="49" charset="0"/>
              </a:rPr>
              <a:t>Application ID</a:t>
            </a:r>
            <a:endParaRPr lang="en-US" sz="1600" b="1" dirty="0">
              <a:latin typeface="Lucida Console" panose="020B0609040504020204" pitchFamily="49" charset="0"/>
            </a:endParaRPr>
          </a:p>
        </p:txBody>
      </p:sp>
      <p:sp>
        <p:nvSpPr>
          <p:cNvPr id="12" name="Rectangle 11">
            <a:extLst>
              <a:ext uri="{FF2B5EF4-FFF2-40B4-BE49-F238E27FC236}">
                <a16:creationId xmlns:a16="http://schemas.microsoft.com/office/drawing/2014/main" id="{DE996F9E-A27E-4B49-BC69-476CD0CA5BA3}"/>
              </a:ext>
            </a:extLst>
          </p:cNvPr>
          <p:cNvSpPr/>
          <p:nvPr/>
        </p:nvSpPr>
        <p:spPr>
          <a:xfrm>
            <a:off x="3625558" y="34290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2</a:t>
            </a:r>
          </a:p>
        </p:txBody>
      </p:sp>
      <p:sp>
        <p:nvSpPr>
          <p:cNvPr id="13" name="Rectangle 12">
            <a:extLst>
              <a:ext uri="{FF2B5EF4-FFF2-40B4-BE49-F238E27FC236}">
                <a16:creationId xmlns:a16="http://schemas.microsoft.com/office/drawing/2014/main" id="{3448FCDC-ABCC-4EA4-B1CD-ECF3F21EDD1F}"/>
              </a:ext>
            </a:extLst>
          </p:cNvPr>
          <p:cNvSpPr/>
          <p:nvPr/>
        </p:nvSpPr>
        <p:spPr>
          <a:xfrm>
            <a:off x="3831692" y="5026574"/>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Service Principal</a:t>
            </a:r>
          </a:p>
          <a:p>
            <a:pPr algn="ctr"/>
            <a:r>
              <a:rPr lang="en-US" sz="1100" b="1" dirty="0">
                <a:solidFill>
                  <a:schemeClr val="tx1"/>
                </a:solidFill>
                <a:latin typeface="Lucida Console" panose="020B0609040504020204" pitchFamily="49" charset="0"/>
              </a:rPr>
              <a:t>Object ID</a:t>
            </a:r>
            <a:endParaRPr lang="en-US" sz="1600" b="1" dirty="0">
              <a:solidFill>
                <a:schemeClr val="tx1"/>
              </a:solidFill>
              <a:latin typeface="Lucida Console" panose="020B0609040504020204" pitchFamily="49" charset="0"/>
            </a:endParaRPr>
          </a:p>
        </p:txBody>
      </p:sp>
      <p:sp>
        <p:nvSpPr>
          <p:cNvPr id="14" name="Rectangle 13">
            <a:extLst>
              <a:ext uri="{FF2B5EF4-FFF2-40B4-BE49-F238E27FC236}">
                <a16:creationId xmlns:a16="http://schemas.microsoft.com/office/drawing/2014/main" id="{49A8B1D2-C351-4B5B-9608-3E6CD941CAF3}"/>
              </a:ext>
            </a:extLst>
          </p:cNvPr>
          <p:cNvSpPr/>
          <p:nvPr/>
        </p:nvSpPr>
        <p:spPr>
          <a:xfrm>
            <a:off x="4076156" y="5631934"/>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16" name="Rectangle 15">
            <a:extLst>
              <a:ext uri="{FF2B5EF4-FFF2-40B4-BE49-F238E27FC236}">
                <a16:creationId xmlns:a16="http://schemas.microsoft.com/office/drawing/2014/main" id="{A80F25B5-A271-4CDD-9DD4-10CEF7B26DB3}"/>
              </a:ext>
            </a:extLst>
          </p:cNvPr>
          <p:cNvSpPr/>
          <p:nvPr/>
        </p:nvSpPr>
        <p:spPr>
          <a:xfrm>
            <a:off x="6333207" y="34290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3</a:t>
            </a:r>
          </a:p>
        </p:txBody>
      </p:sp>
      <p:sp>
        <p:nvSpPr>
          <p:cNvPr id="17" name="Rectangle 16">
            <a:extLst>
              <a:ext uri="{FF2B5EF4-FFF2-40B4-BE49-F238E27FC236}">
                <a16:creationId xmlns:a16="http://schemas.microsoft.com/office/drawing/2014/main" id="{EB601105-A896-4806-9A27-6095C1358DB1}"/>
              </a:ext>
            </a:extLst>
          </p:cNvPr>
          <p:cNvSpPr/>
          <p:nvPr/>
        </p:nvSpPr>
        <p:spPr>
          <a:xfrm>
            <a:off x="6539341" y="5026574"/>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Service Principal</a:t>
            </a:r>
          </a:p>
          <a:p>
            <a:pPr algn="ctr"/>
            <a:r>
              <a:rPr lang="en-US" sz="1100" b="1" dirty="0">
                <a:solidFill>
                  <a:schemeClr val="tx1"/>
                </a:solidFill>
                <a:latin typeface="Lucida Console" panose="020B0609040504020204" pitchFamily="49" charset="0"/>
              </a:rPr>
              <a:t>Object ID</a:t>
            </a:r>
            <a:endParaRPr lang="en-US" sz="1600" b="1" dirty="0">
              <a:solidFill>
                <a:schemeClr val="tx1"/>
              </a:solidFill>
              <a:latin typeface="Lucida Console" panose="020B0609040504020204" pitchFamily="49" charset="0"/>
            </a:endParaRPr>
          </a:p>
        </p:txBody>
      </p:sp>
      <p:sp>
        <p:nvSpPr>
          <p:cNvPr id="18" name="Rectangle 17">
            <a:extLst>
              <a:ext uri="{FF2B5EF4-FFF2-40B4-BE49-F238E27FC236}">
                <a16:creationId xmlns:a16="http://schemas.microsoft.com/office/drawing/2014/main" id="{6177ED49-828D-455F-8744-702D6632A763}"/>
              </a:ext>
            </a:extLst>
          </p:cNvPr>
          <p:cNvSpPr/>
          <p:nvPr/>
        </p:nvSpPr>
        <p:spPr>
          <a:xfrm>
            <a:off x="6783805" y="5631934"/>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cxnSp>
        <p:nvCxnSpPr>
          <p:cNvPr id="20" name="Straight Arrow Connector 19">
            <a:extLst>
              <a:ext uri="{FF2B5EF4-FFF2-40B4-BE49-F238E27FC236}">
                <a16:creationId xmlns:a16="http://schemas.microsoft.com/office/drawing/2014/main" id="{CFE3988D-6317-4E4C-B726-0575AE1E8FCE}"/>
              </a:ext>
            </a:extLst>
          </p:cNvPr>
          <p:cNvCxnSpPr>
            <a:cxnSpLocks/>
          </p:cNvCxnSpPr>
          <p:nvPr/>
        </p:nvCxnSpPr>
        <p:spPr>
          <a:xfrm flipH="1">
            <a:off x="2196229" y="4568175"/>
            <a:ext cx="3742" cy="454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ADF6BB-23E2-4FEC-9333-9F990AFBF218}"/>
              </a:ext>
            </a:extLst>
          </p:cNvPr>
          <p:cNvCxnSpPr>
            <a:cxnSpLocks/>
          </p:cNvCxnSpPr>
          <p:nvPr/>
        </p:nvCxnSpPr>
        <p:spPr>
          <a:xfrm>
            <a:off x="4922525" y="4737373"/>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D3D025-0DAE-48B5-BC0D-FFF1E9582393}"/>
              </a:ext>
            </a:extLst>
          </p:cNvPr>
          <p:cNvCxnSpPr>
            <a:cxnSpLocks/>
          </p:cNvCxnSpPr>
          <p:nvPr/>
        </p:nvCxnSpPr>
        <p:spPr>
          <a:xfrm>
            <a:off x="7651071" y="4757212"/>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A4559D-0603-46A9-BC5F-330E2D55F718}"/>
              </a:ext>
            </a:extLst>
          </p:cNvPr>
          <p:cNvCxnSpPr>
            <a:cxnSpLocks/>
          </p:cNvCxnSpPr>
          <p:nvPr/>
        </p:nvCxnSpPr>
        <p:spPr>
          <a:xfrm>
            <a:off x="2215689" y="4737372"/>
            <a:ext cx="5455649" cy="10538"/>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414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ED9D-1F7B-4B36-9D2A-30300FC9B4F2}"/>
              </a:ext>
            </a:extLst>
          </p:cNvPr>
          <p:cNvSpPr>
            <a:spLocks noGrp="1"/>
          </p:cNvSpPr>
          <p:nvPr>
            <p:ph type="title"/>
          </p:nvPr>
        </p:nvSpPr>
        <p:spPr/>
        <p:txBody>
          <a:bodyPr/>
          <a:lstStyle/>
          <a:p>
            <a:r>
              <a:rPr lang="en-US" dirty="0"/>
              <a:t>Registering AAD Apps with PowerShell</a:t>
            </a:r>
          </a:p>
        </p:txBody>
      </p:sp>
      <p:pic>
        <p:nvPicPr>
          <p:cNvPr id="4" name="Picture 3">
            <a:extLst>
              <a:ext uri="{FF2B5EF4-FFF2-40B4-BE49-F238E27FC236}">
                <a16:creationId xmlns:a16="http://schemas.microsoft.com/office/drawing/2014/main" id="{80E26FE0-2393-49D8-A450-113AC5C11AD0}"/>
              </a:ext>
            </a:extLst>
          </p:cNvPr>
          <p:cNvPicPr>
            <a:picLocks noChangeAspect="1"/>
          </p:cNvPicPr>
          <p:nvPr/>
        </p:nvPicPr>
        <p:blipFill>
          <a:blip r:embed="rId2"/>
          <a:stretch>
            <a:fillRect/>
          </a:stretch>
        </p:blipFill>
        <p:spPr>
          <a:xfrm>
            <a:off x="588263" y="1219199"/>
            <a:ext cx="9708806" cy="4950781"/>
          </a:xfrm>
          <a:prstGeom prst="rect">
            <a:avLst/>
          </a:prstGeom>
          <a:ln>
            <a:solidFill>
              <a:schemeClr val="tx1">
                <a:lumMod val="50000"/>
                <a:lumOff val="50000"/>
              </a:schemeClr>
            </a:solidFill>
          </a:ln>
        </p:spPr>
      </p:pic>
    </p:spTree>
    <p:extLst>
      <p:ext uri="{BB962C8B-B14F-4D97-AF65-F5344CB8AC3E}">
        <p14:creationId xmlns:p14="http://schemas.microsoft.com/office/powerpoint/2010/main" val="68420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8CE5C-73B0-48F7-918E-E6BC2AE46D22}"/>
              </a:ext>
            </a:extLst>
          </p:cNvPr>
          <p:cNvSpPr>
            <a:spLocks noGrp="1"/>
          </p:cNvSpPr>
          <p:nvPr>
            <p:ph type="title"/>
          </p:nvPr>
        </p:nvSpPr>
        <p:spPr/>
        <p:txBody>
          <a:bodyPr/>
          <a:lstStyle/>
          <a:p>
            <a:r>
              <a:rPr lang="en-US" dirty="0"/>
              <a:t>Configuring Delegated Permissions</a:t>
            </a:r>
          </a:p>
        </p:txBody>
      </p:sp>
      <p:pic>
        <p:nvPicPr>
          <p:cNvPr id="4" name="Picture 3">
            <a:extLst>
              <a:ext uri="{FF2B5EF4-FFF2-40B4-BE49-F238E27FC236}">
                <a16:creationId xmlns:a16="http://schemas.microsoft.com/office/drawing/2014/main" id="{95526875-3E90-457D-8F2B-2DD9E4082771}"/>
              </a:ext>
            </a:extLst>
          </p:cNvPr>
          <p:cNvPicPr>
            <a:picLocks noChangeAspect="1"/>
          </p:cNvPicPr>
          <p:nvPr/>
        </p:nvPicPr>
        <p:blipFill>
          <a:blip r:embed="rId2"/>
          <a:stretch>
            <a:fillRect/>
          </a:stretch>
        </p:blipFill>
        <p:spPr>
          <a:xfrm>
            <a:off x="588263" y="1304279"/>
            <a:ext cx="10260212" cy="4776925"/>
          </a:xfrm>
          <a:prstGeom prst="rect">
            <a:avLst/>
          </a:prstGeom>
          <a:ln>
            <a:solidFill>
              <a:schemeClr val="tx1">
                <a:lumMod val="50000"/>
                <a:lumOff val="50000"/>
              </a:schemeClr>
            </a:solidFill>
          </a:ln>
        </p:spPr>
      </p:pic>
    </p:spTree>
    <p:extLst>
      <p:ext uri="{BB962C8B-B14F-4D97-AF65-F5344CB8AC3E}">
        <p14:creationId xmlns:p14="http://schemas.microsoft.com/office/powerpoint/2010/main" val="131288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2564805"/>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Ø"/>
            </a:pPr>
            <a:r>
              <a:rPr lang="en-US" dirty="0"/>
              <a:t>Programming the Power BI Service API</a:t>
            </a:r>
          </a:p>
          <a:p>
            <a:r>
              <a:rPr lang="en-US" dirty="0"/>
              <a:t>App-only Authentication</a:t>
            </a:r>
          </a:p>
          <a:p>
            <a:r>
              <a:rPr lang="en-US" dirty="0"/>
              <a:t>Programming the Power BI JavaScript API</a:t>
            </a:r>
          </a:p>
        </p:txBody>
      </p:sp>
    </p:spTree>
    <p:extLst>
      <p:ext uri="{BB962C8B-B14F-4D97-AF65-F5344CB8AC3E}">
        <p14:creationId xmlns:p14="http://schemas.microsoft.com/office/powerpoint/2010/main" val="128577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a:t>What Is the Power BI Service API?</a:t>
            </a:r>
            <a:endParaRPr lang="en-US" altLang="en-US" dirty="0"/>
          </a:p>
        </p:txBody>
      </p:sp>
      <p:sp>
        <p:nvSpPr>
          <p:cNvPr id="3" name="Content Placeholder 2"/>
          <p:cNvSpPr>
            <a:spLocks noGrp="1"/>
          </p:cNvSpPr>
          <p:nvPr>
            <p:ph idx="1"/>
          </p:nvPr>
        </p:nvSpPr>
        <p:spPr/>
        <p:txBody>
          <a:bodyPr/>
          <a:lstStyle/>
          <a:p>
            <a:r>
              <a:rPr lang="en-US"/>
              <a:t>What is the Power BI Service API?</a:t>
            </a:r>
          </a:p>
          <a:p>
            <a:pPr lvl="1"/>
            <a:r>
              <a:rPr lang="en-US"/>
              <a:t>API built on OAuth2, OpenID Connect, REST and ODATA</a:t>
            </a:r>
          </a:p>
          <a:p>
            <a:pPr lvl="1"/>
            <a:r>
              <a:rPr lang="en-US"/>
              <a:t>API secured by Azure Active Directory (AAD)</a:t>
            </a:r>
          </a:p>
          <a:p>
            <a:pPr lvl="1"/>
            <a:r>
              <a:rPr lang="en-US"/>
              <a:t>API to program with workspaces, datasets, reports &amp; dashboards</a:t>
            </a:r>
          </a:p>
          <a:p>
            <a:pPr lvl="1"/>
            <a:r>
              <a:rPr lang="en-US"/>
              <a:t>API also often called “Power BI REST API”</a:t>
            </a:r>
          </a:p>
          <a:p>
            <a:endParaRPr lang="en-US"/>
          </a:p>
          <a:p>
            <a:r>
              <a:rPr lang="en-US"/>
              <a:t>What can you do with the Power BI Service API?</a:t>
            </a:r>
          </a:p>
          <a:p>
            <a:pPr lvl="1"/>
            <a:r>
              <a:rPr lang="en-US"/>
              <a:t>Publish PBIX project files</a:t>
            </a:r>
          </a:p>
          <a:p>
            <a:pPr lvl="1"/>
            <a:r>
              <a:rPr lang="en-US"/>
              <a:t>Update connection details and datasource credentials</a:t>
            </a:r>
          </a:p>
          <a:p>
            <a:pPr lvl="1"/>
            <a:r>
              <a:rPr lang="en-US"/>
              <a:t>Create workspaces and clone content across workspaces</a:t>
            </a:r>
          </a:p>
          <a:p>
            <a:pPr lvl="1"/>
            <a:r>
              <a:rPr lang="en-US"/>
              <a:t>Embed Power BI reports and dashboards tiles in web pages</a:t>
            </a:r>
          </a:p>
          <a:p>
            <a:pPr lvl="1"/>
            <a:r>
              <a:rPr lang="en-US"/>
              <a:t>Create streaming datasets in order to build real-time dashboards</a:t>
            </a:r>
          </a:p>
          <a:p>
            <a:pPr lvl="1"/>
            <a:endParaRPr lang="en-US"/>
          </a:p>
          <a:p>
            <a:pPr lvl="1"/>
            <a:endParaRPr lang="en-US" dirty="0"/>
          </a:p>
        </p:txBody>
      </p:sp>
    </p:spTree>
    <p:extLst>
      <p:ext uri="{BB962C8B-B14F-4D97-AF65-F5344CB8AC3E}">
        <p14:creationId xmlns:p14="http://schemas.microsoft.com/office/powerpoint/2010/main" val="756379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0590-4F0C-49E2-8EC6-83F94F3F5E68}"/>
              </a:ext>
            </a:extLst>
          </p:cNvPr>
          <p:cNvSpPr>
            <a:spLocks noGrp="1"/>
          </p:cNvSpPr>
          <p:nvPr>
            <p:ph type="title"/>
          </p:nvPr>
        </p:nvSpPr>
        <p:spPr/>
        <p:txBody>
          <a:bodyPr/>
          <a:lstStyle/>
          <a:p>
            <a:r>
              <a:rPr lang="en-US" dirty="0"/>
              <a:t>Power BI .NET SDK</a:t>
            </a:r>
          </a:p>
        </p:txBody>
      </p:sp>
      <p:sp>
        <p:nvSpPr>
          <p:cNvPr id="3" name="Content Placeholder 2">
            <a:extLst>
              <a:ext uri="{FF2B5EF4-FFF2-40B4-BE49-F238E27FC236}">
                <a16:creationId xmlns:a16="http://schemas.microsoft.com/office/drawing/2014/main" id="{6F7B760B-6942-4B4B-A558-1A59C57D2338}"/>
              </a:ext>
            </a:extLst>
          </p:cNvPr>
          <p:cNvSpPr>
            <a:spLocks noGrp="1"/>
          </p:cNvSpPr>
          <p:nvPr>
            <p:ph idx="1"/>
          </p:nvPr>
        </p:nvSpPr>
        <p:spPr/>
        <p:txBody>
          <a:bodyPr>
            <a:normAutofit/>
          </a:bodyPr>
          <a:lstStyle/>
          <a:p>
            <a:r>
              <a:rPr lang="en-US" sz="2400" dirty="0"/>
              <a:t>Developing without the Power BI .NET SDK</a:t>
            </a:r>
          </a:p>
          <a:p>
            <a:endParaRPr lang="en-US" sz="2400" dirty="0"/>
          </a:p>
          <a:p>
            <a:endParaRPr lang="en-US" sz="2400" dirty="0"/>
          </a:p>
          <a:p>
            <a:endParaRPr lang="en-US" sz="2400" dirty="0"/>
          </a:p>
          <a:p>
            <a:endParaRPr lang="en-US" sz="2400" dirty="0"/>
          </a:p>
          <a:p>
            <a:r>
              <a:rPr lang="en-US" sz="2400" dirty="0"/>
              <a:t>Developing with the Power BI .NET SDK</a:t>
            </a:r>
          </a:p>
          <a:p>
            <a:endParaRPr lang="en-US" sz="2400" dirty="0"/>
          </a:p>
        </p:txBody>
      </p:sp>
      <p:grpSp>
        <p:nvGrpSpPr>
          <p:cNvPr id="5" name="Group 4">
            <a:extLst>
              <a:ext uri="{FF2B5EF4-FFF2-40B4-BE49-F238E27FC236}">
                <a16:creationId xmlns:a16="http://schemas.microsoft.com/office/drawing/2014/main" id="{6DBA63C2-6F52-4428-87F6-CDA83C551775}"/>
              </a:ext>
            </a:extLst>
          </p:cNvPr>
          <p:cNvGrpSpPr/>
          <p:nvPr/>
        </p:nvGrpSpPr>
        <p:grpSpPr>
          <a:xfrm>
            <a:off x="1163715" y="1861071"/>
            <a:ext cx="6209054" cy="1616367"/>
            <a:chOff x="838200" y="2092909"/>
            <a:chExt cx="5325862" cy="1316116"/>
          </a:xfrm>
        </p:grpSpPr>
        <p:sp>
          <p:nvSpPr>
            <p:cNvPr id="4" name="Rectangle 3">
              <a:extLst>
                <a:ext uri="{FF2B5EF4-FFF2-40B4-BE49-F238E27FC236}">
                  <a16:creationId xmlns:a16="http://schemas.microsoft.com/office/drawing/2014/main" id="{0D57F283-31FC-4795-9921-FE412115338D}"/>
                </a:ext>
              </a:extLst>
            </p:cNvPr>
            <p:cNvSpPr/>
            <p:nvPr/>
          </p:nvSpPr>
          <p:spPr>
            <a:xfrm>
              <a:off x="838200" y="2092909"/>
              <a:ext cx="2438399" cy="1316109"/>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C# Code</a:t>
              </a:r>
            </a:p>
          </p:txBody>
        </p:sp>
        <p:sp>
          <p:nvSpPr>
            <p:cNvPr id="6" name="Rectangle 5">
              <a:extLst>
                <a:ext uri="{FF2B5EF4-FFF2-40B4-BE49-F238E27FC236}">
                  <a16:creationId xmlns:a16="http://schemas.microsoft.com/office/drawing/2014/main" id="{0B28A309-F9F9-4816-85A4-D3667D537A28}"/>
                </a:ext>
              </a:extLst>
            </p:cNvPr>
            <p:cNvSpPr/>
            <p:nvPr/>
          </p:nvSpPr>
          <p:spPr>
            <a:xfrm>
              <a:off x="3886200" y="2092910"/>
              <a:ext cx="2277862" cy="131611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7" name="Rectangle: Rounded Corners 6">
              <a:extLst>
                <a:ext uri="{FF2B5EF4-FFF2-40B4-BE49-F238E27FC236}">
                  <a16:creationId xmlns:a16="http://schemas.microsoft.com/office/drawing/2014/main" id="{9FC2FBBF-9072-4A64-9563-E4515034C480}"/>
                </a:ext>
              </a:extLst>
            </p:cNvPr>
            <p:cNvSpPr/>
            <p:nvPr/>
          </p:nvSpPr>
          <p:spPr>
            <a:xfrm>
              <a:off x="990601" y="2473910"/>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EF58F27F-EA4B-4CE1-8767-565C33BB5BED}"/>
                </a:ext>
              </a:extLst>
            </p:cNvPr>
            <p:cNvCxnSpPr/>
            <p:nvPr/>
          </p:nvCxnSpPr>
          <p:spPr>
            <a:xfrm>
              <a:off x="2929631" y="2723132"/>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7C5FE5-261B-4694-8E99-8F54E0971F26}"/>
                </a:ext>
              </a:extLst>
            </p:cNvPr>
            <p:cNvCxnSpPr>
              <a:cxnSpLocks/>
            </p:cNvCxnSpPr>
            <p:nvPr/>
          </p:nvCxnSpPr>
          <p:spPr>
            <a:xfrm flipH="1">
              <a:off x="2929631" y="2931110"/>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0428934-DC4F-40E7-93A2-ED1353C98D32}"/>
              </a:ext>
            </a:extLst>
          </p:cNvPr>
          <p:cNvGrpSpPr/>
          <p:nvPr/>
        </p:nvGrpSpPr>
        <p:grpSpPr>
          <a:xfrm>
            <a:off x="1163715" y="4294701"/>
            <a:ext cx="6172201" cy="2276091"/>
            <a:chOff x="838199" y="4389506"/>
            <a:chExt cx="5325863" cy="1813065"/>
          </a:xfrm>
        </p:grpSpPr>
        <p:sp>
          <p:nvSpPr>
            <p:cNvPr id="13" name="Rectangle 12">
              <a:extLst>
                <a:ext uri="{FF2B5EF4-FFF2-40B4-BE49-F238E27FC236}">
                  <a16:creationId xmlns:a16="http://schemas.microsoft.com/office/drawing/2014/main" id="{D87DE4A2-0A67-4002-BB48-335FD874739F}"/>
                </a:ext>
              </a:extLst>
            </p:cNvPr>
            <p:cNvSpPr/>
            <p:nvPr/>
          </p:nvSpPr>
          <p:spPr>
            <a:xfrm>
              <a:off x="838200" y="4886455"/>
              <a:ext cx="2438399" cy="131610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rPr>
                <a:t>Power BI .NET SDK</a:t>
              </a:r>
            </a:p>
          </p:txBody>
        </p:sp>
        <p:sp>
          <p:nvSpPr>
            <p:cNvPr id="14" name="Rectangle 13">
              <a:extLst>
                <a:ext uri="{FF2B5EF4-FFF2-40B4-BE49-F238E27FC236}">
                  <a16:creationId xmlns:a16="http://schemas.microsoft.com/office/drawing/2014/main" id="{7628E0E9-D2AE-4E2F-9EFA-21CBCD46DA9C}"/>
                </a:ext>
              </a:extLst>
            </p:cNvPr>
            <p:cNvSpPr/>
            <p:nvPr/>
          </p:nvSpPr>
          <p:spPr>
            <a:xfrm>
              <a:off x="3886200" y="4389506"/>
              <a:ext cx="2277862" cy="18130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15" name="Rectangle: Rounded Corners 14">
              <a:extLst>
                <a:ext uri="{FF2B5EF4-FFF2-40B4-BE49-F238E27FC236}">
                  <a16:creationId xmlns:a16="http://schemas.microsoft.com/office/drawing/2014/main" id="{2299CEA6-DEA3-4A5A-B52D-CDA27B912123}"/>
                </a:ext>
              </a:extLst>
            </p:cNvPr>
            <p:cNvSpPr/>
            <p:nvPr/>
          </p:nvSpPr>
          <p:spPr>
            <a:xfrm>
              <a:off x="990600" y="5065157"/>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16" name="Straight Arrow Connector 15">
              <a:extLst>
                <a:ext uri="{FF2B5EF4-FFF2-40B4-BE49-F238E27FC236}">
                  <a16:creationId xmlns:a16="http://schemas.microsoft.com/office/drawing/2014/main" id="{92C98ABB-9817-47E9-9315-844F7CFF1A47}"/>
                </a:ext>
              </a:extLst>
            </p:cNvPr>
            <p:cNvCxnSpPr/>
            <p:nvPr/>
          </p:nvCxnSpPr>
          <p:spPr>
            <a:xfrm>
              <a:off x="2929631" y="5314379"/>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0F4C89-6438-4E59-966B-21CEB185BE0B}"/>
                </a:ext>
              </a:extLst>
            </p:cNvPr>
            <p:cNvCxnSpPr>
              <a:cxnSpLocks/>
            </p:cNvCxnSpPr>
            <p:nvPr/>
          </p:nvCxnSpPr>
          <p:spPr>
            <a:xfrm flipH="1">
              <a:off x="2929631" y="5522357"/>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48F7A12-3E79-4039-A539-EBB1BB191E25}"/>
                </a:ext>
              </a:extLst>
            </p:cNvPr>
            <p:cNvSpPr/>
            <p:nvPr/>
          </p:nvSpPr>
          <p:spPr>
            <a:xfrm>
              <a:off x="838199" y="4389506"/>
              <a:ext cx="2438399" cy="4000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C# Code</a:t>
              </a:r>
            </a:p>
          </p:txBody>
        </p:sp>
      </p:grpSp>
      <p:sp>
        <p:nvSpPr>
          <p:cNvPr id="11" name="Arrow: Down 10">
            <a:extLst>
              <a:ext uri="{FF2B5EF4-FFF2-40B4-BE49-F238E27FC236}">
                <a16:creationId xmlns:a16="http://schemas.microsoft.com/office/drawing/2014/main" id="{C56D070A-0C0B-4C45-9C40-08A8892D766D}"/>
              </a:ext>
            </a:extLst>
          </p:cNvPr>
          <p:cNvSpPr/>
          <p:nvPr/>
        </p:nvSpPr>
        <p:spPr>
          <a:xfrm>
            <a:off x="2230516" y="4771350"/>
            <a:ext cx="712961" cy="391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10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12BA-72D2-4C26-ABB8-353A3DDAAEB2}"/>
              </a:ext>
            </a:extLst>
          </p:cNvPr>
          <p:cNvSpPr>
            <a:spLocks noGrp="1"/>
          </p:cNvSpPr>
          <p:nvPr>
            <p:ph type="title"/>
          </p:nvPr>
        </p:nvSpPr>
        <p:spPr/>
        <p:txBody>
          <a:bodyPr/>
          <a:lstStyle/>
          <a:p>
            <a:r>
              <a:rPr lang="en-US" dirty="0"/>
              <a:t>Power BI .NET SDK</a:t>
            </a:r>
          </a:p>
        </p:txBody>
      </p:sp>
      <p:sp>
        <p:nvSpPr>
          <p:cNvPr id="3" name="Content Placeholder 2">
            <a:extLst>
              <a:ext uri="{FF2B5EF4-FFF2-40B4-BE49-F238E27FC236}">
                <a16:creationId xmlns:a16="http://schemas.microsoft.com/office/drawing/2014/main" id="{1A07CAF2-47A6-4079-9A88-8BC1875E3325}"/>
              </a:ext>
            </a:extLst>
          </p:cNvPr>
          <p:cNvSpPr>
            <a:spLocks noGrp="1"/>
          </p:cNvSpPr>
          <p:nvPr>
            <p:ph idx="1"/>
          </p:nvPr>
        </p:nvSpPr>
        <p:spPr>
          <a:xfrm>
            <a:off x="474785" y="1315922"/>
            <a:ext cx="11025554" cy="430887"/>
          </a:xfrm>
        </p:spPr>
        <p:txBody>
          <a:bodyPr/>
          <a:lstStyle/>
          <a:p>
            <a:r>
              <a:rPr lang="en-US" dirty="0"/>
              <a:t>Added as a NuGet package</a:t>
            </a:r>
          </a:p>
        </p:txBody>
      </p:sp>
      <p:pic>
        <p:nvPicPr>
          <p:cNvPr id="4" name="Picture 3">
            <a:extLst>
              <a:ext uri="{FF2B5EF4-FFF2-40B4-BE49-F238E27FC236}">
                <a16:creationId xmlns:a16="http://schemas.microsoft.com/office/drawing/2014/main" id="{3AA178DE-9CAB-4CB2-B376-5A409F26551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19" y="1893627"/>
            <a:ext cx="6400800" cy="1659227"/>
          </a:xfrm>
          <a:prstGeom prst="rect">
            <a:avLst/>
          </a:prstGeom>
          <a:noFill/>
          <a:ln>
            <a:solidFill>
              <a:schemeClr val="tx1">
                <a:lumMod val="50000"/>
                <a:lumOff val="50000"/>
              </a:schemeClr>
            </a:solidFill>
          </a:ln>
        </p:spPr>
      </p:pic>
      <p:grpSp>
        <p:nvGrpSpPr>
          <p:cNvPr id="5" name="Group 4">
            <a:extLst>
              <a:ext uri="{FF2B5EF4-FFF2-40B4-BE49-F238E27FC236}">
                <a16:creationId xmlns:a16="http://schemas.microsoft.com/office/drawing/2014/main" id="{A1773973-6FB5-460D-AD46-376CA5B348FF}"/>
              </a:ext>
            </a:extLst>
          </p:cNvPr>
          <p:cNvGrpSpPr/>
          <p:nvPr/>
        </p:nvGrpSpPr>
        <p:grpSpPr>
          <a:xfrm>
            <a:off x="825519" y="3973146"/>
            <a:ext cx="6172201" cy="2276091"/>
            <a:chOff x="838199" y="4389506"/>
            <a:chExt cx="5325863" cy="1813065"/>
          </a:xfrm>
        </p:grpSpPr>
        <p:sp>
          <p:nvSpPr>
            <p:cNvPr id="6" name="Rectangle 5">
              <a:extLst>
                <a:ext uri="{FF2B5EF4-FFF2-40B4-BE49-F238E27FC236}">
                  <a16:creationId xmlns:a16="http://schemas.microsoft.com/office/drawing/2014/main" id="{4A9AD446-8BF6-472D-954C-28E2C280D14F}"/>
                </a:ext>
              </a:extLst>
            </p:cNvPr>
            <p:cNvSpPr/>
            <p:nvPr/>
          </p:nvSpPr>
          <p:spPr>
            <a:xfrm>
              <a:off x="838200" y="4886455"/>
              <a:ext cx="2438399" cy="131610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rPr>
                <a:t>Power BI .NET SDK</a:t>
              </a:r>
            </a:p>
          </p:txBody>
        </p:sp>
        <p:sp>
          <p:nvSpPr>
            <p:cNvPr id="7" name="Rectangle 6">
              <a:extLst>
                <a:ext uri="{FF2B5EF4-FFF2-40B4-BE49-F238E27FC236}">
                  <a16:creationId xmlns:a16="http://schemas.microsoft.com/office/drawing/2014/main" id="{50A57ECD-0A0B-49E4-9978-843E06135AAB}"/>
                </a:ext>
              </a:extLst>
            </p:cNvPr>
            <p:cNvSpPr/>
            <p:nvPr/>
          </p:nvSpPr>
          <p:spPr>
            <a:xfrm>
              <a:off x="3886200" y="4389506"/>
              <a:ext cx="2277862" cy="18130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8" name="Rectangle: Rounded Corners 7">
              <a:extLst>
                <a:ext uri="{FF2B5EF4-FFF2-40B4-BE49-F238E27FC236}">
                  <a16:creationId xmlns:a16="http://schemas.microsoft.com/office/drawing/2014/main" id="{AB93C5F4-EA2C-4901-9DD5-CABA93A3D0F3}"/>
                </a:ext>
              </a:extLst>
            </p:cNvPr>
            <p:cNvSpPr/>
            <p:nvPr/>
          </p:nvSpPr>
          <p:spPr>
            <a:xfrm>
              <a:off x="990600" y="5065157"/>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08DFBE80-1BCF-4A58-9554-1DB3C60B52F0}"/>
                </a:ext>
              </a:extLst>
            </p:cNvPr>
            <p:cNvCxnSpPr/>
            <p:nvPr/>
          </p:nvCxnSpPr>
          <p:spPr>
            <a:xfrm>
              <a:off x="2929631" y="5314379"/>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B8325F4-6286-4F73-9BC2-305E4A94F336}"/>
                </a:ext>
              </a:extLst>
            </p:cNvPr>
            <p:cNvCxnSpPr>
              <a:cxnSpLocks/>
            </p:cNvCxnSpPr>
            <p:nvPr/>
          </p:nvCxnSpPr>
          <p:spPr>
            <a:xfrm flipH="1">
              <a:off x="2929631" y="5522357"/>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7E202C-DEA1-405E-B675-BA680389339B}"/>
                </a:ext>
              </a:extLst>
            </p:cNvPr>
            <p:cNvSpPr/>
            <p:nvPr/>
          </p:nvSpPr>
          <p:spPr>
            <a:xfrm>
              <a:off x="838199" y="4389506"/>
              <a:ext cx="2438399" cy="4000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C# Code</a:t>
              </a:r>
            </a:p>
          </p:txBody>
        </p:sp>
      </p:grpSp>
      <p:sp>
        <p:nvSpPr>
          <p:cNvPr id="12" name="Arrow: Down 11">
            <a:extLst>
              <a:ext uri="{FF2B5EF4-FFF2-40B4-BE49-F238E27FC236}">
                <a16:creationId xmlns:a16="http://schemas.microsoft.com/office/drawing/2014/main" id="{D9EFD56D-270B-4004-A43D-FA7AB2277FA2}"/>
              </a:ext>
            </a:extLst>
          </p:cNvPr>
          <p:cNvSpPr/>
          <p:nvPr/>
        </p:nvSpPr>
        <p:spPr>
          <a:xfrm>
            <a:off x="2032881" y="4430345"/>
            <a:ext cx="3810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614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C190-CAF7-439A-A5D9-0D5970338AE6}"/>
              </a:ext>
            </a:extLst>
          </p:cNvPr>
          <p:cNvSpPr>
            <a:spLocks noGrp="1"/>
          </p:cNvSpPr>
          <p:nvPr>
            <p:ph type="title"/>
          </p:nvPr>
        </p:nvSpPr>
        <p:spPr/>
        <p:txBody>
          <a:bodyPr/>
          <a:lstStyle/>
          <a:p>
            <a:r>
              <a:rPr lang="en-US" dirty="0"/>
              <a:t>User APIs versus Admin APIs</a:t>
            </a:r>
          </a:p>
        </p:txBody>
      </p:sp>
      <p:sp>
        <p:nvSpPr>
          <p:cNvPr id="3" name="Content Placeholder 2">
            <a:extLst>
              <a:ext uri="{FF2B5EF4-FFF2-40B4-BE49-F238E27FC236}">
                <a16:creationId xmlns:a16="http://schemas.microsoft.com/office/drawing/2014/main" id="{82B6E292-22F1-4E63-B283-59981D59FEAA}"/>
              </a:ext>
            </a:extLst>
          </p:cNvPr>
          <p:cNvSpPr>
            <a:spLocks noGrp="1"/>
          </p:cNvSpPr>
          <p:nvPr>
            <p:ph idx="1"/>
          </p:nvPr>
        </p:nvSpPr>
        <p:spPr/>
        <p:txBody>
          <a:bodyPr>
            <a:normAutofit/>
          </a:bodyPr>
          <a:lstStyle/>
          <a:p>
            <a:r>
              <a:rPr lang="en-US" sz="2400" dirty="0"/>
              <a:t>Power BI User APIs </a:t>
            </a:r>
            <a:r>
              <a:rPr lang="en-US" sz="1600" dirty="0"/>
              <a:t>(e.g. </a:t>
            </a:r>
            <a:r>
              <a:rPr lang="en-US" sz="1600" b="1" dirty="0" err="1">
                <a:solidFill>
                  <a:schemeClr val="accent3">
                    <a:lumMod val="50000"/>
                  </a:schemeClr>
                </a:solidFill>
                <a:latin typeface="Lucida Console" panose="020B0609040504020204" pitchFamily="49" charset="0"/>
              </a:rPr>
              <a:t>GetGroupsAsync</a:t>
            </a:r>
            <a:r>
              <a:rPr lang="en-US" sz="1600" dirty="0"/>
              <a:t>)</a:t>
            </a:r>
          </a:p>
          <a:p>
            <a:pPr lvl="1"/>
            <a:r>
              <a:rPr lang="en-US" dirty="0"/>
              <a:t>provides users with access to personal workspace</a:t>
            </a:r>
          </a:p>
          <a:p>
            <a:pPr lvl="1"/>
            <a:r>
              <a:rPr lang="en-US" dirty="0"/>
              <a:t>provides users with access to app workspaces</a:t>
            </a:r>
          </a:p>
          <a:p>
            <a:pPr lvl="1"/>
            <a:r>
              <a:rPr lang="en-US" dirty="0"/>
              <a:t>provides service principal (SP) with access to app workspaces</a:t>
            </a:r>
          </a:p>
          <a:p>
            <a:pPr lvl="1"/>
            <a:endParaRPr lang="en-US" dirty="0"/>
          </a:p>
          <a:p>
            <a:r>
              <a:rPr lang="en-US" sz="2400" dirty="0"/>
              <a:t>Power BI Admin APIs </a:t>
            </a:r>
            <a:r>
              <a:rPr lang="en-US" sz="1600" dirty="0"/>
              <a:t>(e.g. </a:t>
            </a:r>
            <a:r>
              <a:rPr lang="en-US" sz="1600" b="1" dirty="0" err="1">
                <a:solidFill>
                  <a:schemeClr val="accent3">
                    <a:lumMod val="50000"/>
                  </a:schemeClr>
                </a:solidFill>
                <a:latin typeface="Lucida Console" panose="020B0609040504020204" pitchFamily="49" charset="0"/>
              </a:rPr>
              <a:t>GetGroupsAsAdminAsync</a:t>
            </a:r>
            <a:r>
              <a:rPr lang="en-US" sz="1600" dirty="0"/>
              <a:t>)</a:t>
            </a:r>
          </a:p>
          <a:p>
            <a:pPr lvl="1"/>
            <a:r>
              <a:rPr lang="en-US" dirty="0"/>
              <a:t>provides users with tenant-level access to all workspaces</a:t>
            </a:r>
          </a:p>
          <a:p>
            <a:pPr lvl="1"/>
            <a:r>
              <a:rPr lang="en-US" dirty="0"/>
              <a:t>does not currently support app-only authentication</a:t>
            </a:r>
          </a:p>
        </p:txBody>
      </p:sp>
    </p:spTree>
    <p:extLst>
      <p:ext uri="{BB962C8B-B14F-4D97-AF65-F5344CB8AC3E}">
        <p14:creationId xmlns:p14="http://schemas.microsoft.com/office/powerpoint/2010/main" val="10071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a:t>Access Token Acquisition (Native Client)</a:t>
            </a:r>
            <a:endParaRPr lang="en-US" dirty="0"/>
          </a:p>
        </p:txBody>
      </p:sp>
      <p:sp>
        <p:nvSpPr>
          <p:cNvPr id="9" name="Content Placeholder 8">
            <a:extLst>
              <a:ext uri="{FF2B5EF4-FFF2-40B4-BE49-F238E27FC236}">
                <a16:creationId xmlns:a16="http://schemas.microsoft.com/office/drawing/2014/main" id="{AEA0EFDE-61E1-439B-BCE3-FC06358DF0C3}"/>
              </a:ext>
            </a:extLst>
          </p:cNvPr>
          <p:cNvSpPr>
            <a:spLocks noGrp="1"/>
          </p:cNvSpPr>
          <p:nvPr>
            <p:ph idx="1"/>
          </p:nvPr>
        </p:nvSpPr>
        <p:spPr>
          <a:xfrm>
            <a:off x="474785" y="1315922"/>
            <a:ext cx="11025554" cy="3631763"/>
          </a:xfrm>
        </p:spPr>
        <p:txBody>
          <a:bodyPr/>
          <a:lstStyle/>
          <a:p>
            <a:r>
              <a:rPr lang="en-US" dirty="0"/>
              <a:t>With interactive login</a:t>
            </a:r>
          </a:p>
          <a:p>
            <a:endParaRPr lang="en-US" dirty="0"/>
          </a:p>
          <a:p>
            <a:endParaRPr lang="en-US" dirty="0"/>
          </a:p>
          <a:p>
            <a:endParaRPr lang="en-US" dirty="0"/>
          </a:p>
          <a:p>
            <a:endParaRPr lang="en-US" dirty="0"/>
          </a:p>
          <a:p>
            <a:endParaRPr lang="en-US" dirty="0"/>
          </a:p>
          <a:p>
            <a:r>
              <a:rPr lang="en-US" dirty="0"/>
              <a:t>With User Password Credential flow (non-interactive)</a:t>
            </a:r>
          </a:p>
        </p:txBody>
      </p:sp>
      <p:pic>
        <p:nvPicPr>
          <p:cNvPr id="4" name="Picture 3">
            <a:extLst>
              <a:ext uri="{FF2B5EF4-FFF2-40B4-BE49-F238E27FC236}">
                <a16:creationId xmlns:a16="http://schemas.microsoft.com/office/drawing/2014/main" id="{535864B0-327C-4A19-9931-6695B38D0DAD}"/>
              </a:ext>
            </a:extLst>
          </p:cNvPr>
          <p:cNvPicPr>
            <a:picLocks noChangeAspect="1"/>
          </p:cNvPicPr>
          <p:nvPr/>
        </p:nvPicPr>
        <p:blipFill>
          <a:blip r:embed="rId2"/>
          <a:stretch>
            <a:fillRect/>
          </a:stretch>
        </p:blipFill>
        <p:spPr>
          <a:xfrm>
            <a:off x="785945" y="1828800"/>
            <a:ext cx="7507005" cy="2514600"/>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E2AA57D-FD19-4610-934A-6833C9CB9F44}"/>
              </a:ext>
            </a:extLst>
          </p:cNvPr>
          <p:cNvPicPr>
            <a:picLocks noChangeAspect="1"/>
          </p:cNvPicPr>
          <p:nvPr/>
        </p:nvPicPr>
        <p:blipFill>
          <a:blip r:embed="rId3"/>
          <a:stretch>
            <a:fillRect/>
          </a:stretch>
        </p:blipFill>
        <p:spPr>
          <a:xfrm>
            <a:off x="785945" y="5029200"/>
            <a:ext cx="6156355"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31875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44F1-D406-400D-A971-FB08E97452AA}"/>
              </a:ext>
            </a:extLst>
          </p:cNvPr>
          <p:cNvSpPr>
            <a:spLocks noGrp="1"/>
          </p:cNvSpPr>
          <p:nvPr>
            <p:ph type="title"/>
          </p:nvPr>
        </p:nvSpPr>
        <p:spPr>
          <a:xfrm>
            <a:off x="1882066" y="243386"/>
            <a:ext cx="9724717" cy="1138773"/>
          </a:xfrm>
        </p:spPr>
        <p:txBody>
          <a:bodyPr anchor="ctr"/>
          <a:lstStyle/>
          <a:p>
            <a:r>
              <a:rPr lang="en-US" sz="5400" dirty="0"/>
              <a:t>Who Is Ted Pattison?</a:t>
            </a:r>
            <a:br>
              <a:rPr lang="en-US" sz="5400" dirty="0"/>
            </a:br>
            <a:r>
              <a:rPr lang="en-US" sz="2000" dirty="0">
                <a:solidFill>
                  <a:srgbClr val="C00000"/>
                </a:solidFill>
              </a:rPr>
              <a:t>ted.pattison@criticalpathtraining.com</a:t>
            </a:r>
            <a:endParaRPr lang="en-US" sz="5400" dirty="0">
              <a:solidFill>
                <a:srgbClr val="C00000"/>
              </a:solidFill>
            </a:endParaRPr>
          </a:p>
        </p:txBody>
      </p:sp>
      <p:sp>
        <p:nvSpPr>
          <p:cNvPr id="3" name="Text Placeholder 2">
            <a:extLst>
              <a:ext uri="{FF2B5EF4-FFF2-40B4-BE49-F238E27FC236}">
                <a16:creationId xmlns:a16="http://schemas.microsoft.com/office/drawing/2014/main" id="{77395120-28EC-4DB4-ADBB-4992A4817206}"/>
              </a:ext>
            </a:extLst>
          </p:cNvPr>
          <p:cNvSpPr>
            <a:spLocks noGrp="1"/>
          </p:cNvSpPr>
          <p:nvPr>
            <p:ph type="body" sz="quarter" idx="10"/>
          </p:nvPr>
        </p:nvSpPr>
        <p:spPr>
          <a:xfrm>
            <a:off x="585217" y="1748901"/>
            <a:ext cx="11018520" cy="4865713"/>
          </a:xfrm>
        </p:spPr>
        <p:txBody>
          <a:bodyPr/>
          <a:lstStyle/>
          <a:p>
            <a:pPr marL="457200" indent="-457200">
              <a:buFont typeface="Arial" panose="020B0604020202020204" pitchFamily="34" charset="0"/>
              <a:buChar char="•"/>
            </a:pPr>
            <a:r>
              <a:rPr lang="en-US" dirty="0"/>
              <a:t>Developer, Instructor and Author</a:t>
            </a:r>
          </a:p>
          <a:p>
            <a:pPr marL="457200" indent="-457200">
              <a:buFont typeface="Arial" panose="020B0604020202020204" pitchFamily="34" charset="0"/>
              <a:buChar char="•"/>
            </a:pPr>
            <a:r>
              <a:rPr lang="en-US" dirty="0"/>
              <a:t>14-time MVP – Power BI, PowerApps, Flow and SharePoint</a:t>
            </a:r>
          </a:p>
          <a:p>
            <a:pPr marL="457200" indent="-457200">
              <a:buFont typeface="Arial" panose="020B0604020202020204" pitchFamily="34" charset="0"/>
              <a:buChar char="•"/>
            </a:pPr>
            <a:r>
              <a:rPr lang="en-US" dirty="0"/>
              <a:t>Leader of Tampa PowerApps-Flow User Group</a:t>
            </a:r>
          </a:p>
          <a:p>
            <a:pPr marL="457200" indent="-457200">
              <a:buFont typeface="Arial" panose="020B0604020202020204" pitchFamily="34" charset="0"/>
              <a:buChar char="•"/>
            </a:pPr>
            <a:r>
              <a:rPr lang="en-US" dirty="0"/>
              <a:t>Owner of </a:t>
            </a:r>
            <a:r>
              <a:rPr lang="en-US" b="1" dirty="0"/>
              <a:t>Critical Path Training</a:t>
            </a:r>
          </a:p>
          <a:p>
            <a:pPr marL="457200" indent="-457200">
              <a:buFont typeface="Arial" panose="020B0604020202020204" pitchFamily="34" charset="0"/>
              <a:buChar char="•"/>
            </a:pPr>
            <a:r>
              <a:rPr lang="en-US" dirty="0"/>
              <a:t>Ted teaches these courses</a:t>
            </a:r>
          </a:p>
          <a:p>
            <a:pPr marL="685800" lvl="1" indent="-457200">
              <a:buFont typeface="Arial" panose="020B0604020202020204" pitchFamily="34" charset="0"/>
              <a:buChar char="•"/>
            </a:pPr>
            <a:r>
              <a:rPr lang="en-US" sz="2400" dirty="0">
                <a:solidFill>
                  <a:srgbClr val="C00000"/>
                </a:solidFill>
              </a:rPr>
              <a:t>Power BI Certification Bootcamp</a:t>
            </a:r>
          </a:p>
          <a:p>
            <a:pPr marL="685800" lvl="1" indent="-457200">
              <a:buFont typeface="Arial" panose="020B0604020202020204" pitchFamily="34" charset="0"/>
              <a:buChar char="•"/>
            </a:pPr>
            <a:r>
              <a:rPr lang="en-US" sz="2400" dirty="0">
                <a:solidFill>
                  <a:srgbClr val="C00000"/>
                </a:solidFill>
              </a:rPr>
              <a:t>Power BI Developer in a Day</a:t>
            </a:r>
          </a:p>
          <a:p>
            <a:pPr marL="685800" lvl="1" indent="-457200">
              <a:buFont typeface="Arial" panose="020B0604020202020204" pitchFamily="34" charset="0"/>
              <a:buChar char="•"/>
            </a:pPr>
            <a:r>
              <a:rPr lang="en-US" sz="2400" dirty="0">
                <a:solidFill>
                  <a:srgbClr val="C00000"/>
                </a:solidFill>
              </a:rPr>
              <a:t>Power BI Developer Bootcamp</a:t>
            </a:r>
          </a:p>
          <a:p>
            <a:pPr marL="685800" lvl="1" indent="-457200">
              <a:buFont typeface="Arial" panose="020B0604020202020204" pitchFamily="34" charset="0"/>
              <a:buChar char="•"/>
            </a:pPr>
            <a:r>
              <a:rPr lang="en-US" sz="2400" dirty="0">
                <a:solidFill>
                  <a:srgbClr val="C00000"/>
                </a:solidFill>
              </a:rPr>
              <a:t>Building Business Solutions with PowerApps and Flow</a:t>
            </a:r>
          </a:p>
          <a:p>
            <a:pPr marL="457200" indent="-457200">
              <a:buFont typeface="Arial" panose="020B0604020202020204" pitchFamily="34" charset="0"/>
              <a:buChar char="•"/>
            </a:pPr>
            <a:r>
              <a:rPr lang="en-US" dirty="0"/>
              <a:t>More info at </a:t>
            </a:r>
            <a:r>
              <a:rPr lang="en-US" sz="2400" b="1" dirty="0">
                <a:hlinkClick r:id="rId2"/>
              </a:rPr>
              <a:t>https://www.CriticalPathTraining.com</a:t>
            </a:r>
            <a:r>
              <a:rPr lang="en-US" b="1" dirty="0"/>
              <a:t> </a:t>
            </a:r>
            <a:endParaRPr lang="en-US" dirty="0"/>
          </a:p>
        </p:txBody>
      </p:sp>
      <p:pic>
        <p:nvPicPr>
          <p:cNvPr id="2050" name="Picture 2" descr="Ted Pattison">
            <a:extLst>
              <a:ext uri="{FF2B5EF4-FFF2-40B4-BE49-F238E27FC236}">
                <a16:creationId xmlns:a16="http://schemas.microsoft.com/office/drawing/2014/main" id="{91AEAE16-AB80-4472-B0A0-E822FDC2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7" y="293306"/>
            <a:ext cx="1088853" cy="108885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2052" name="Picture 4" descr="Advanced Training in Power BI, PowerApps and Flow">
            <a:extLst>
              <a:ext uri="{FF2B5EF4-FFF2-40B4-BE49-F238E27FC236}">
                <a16:creationId xmlns:a16="http://schemas.microsoft.com/office/drawing/2014/main" id="{E872331E-2E1C-41FF-955B-6D38096381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64" r="16683"/>
          <a:stretch/>
        </p:blipFill>
        <p:spPr bwMode="auto">
          <a:xfrm>
            <a:off x="6540237" y="3784107"/>
            <a:ext cx="3488023" cy="14019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250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5011-8DEE-429C-82AA-481CCB19C9B7}"/>
              </a:ext>
            </a:extLst>
          </p:cNvPr>
          <p:cNvSpPr>
            <a:spLocks noGrp="1"/>
          </p:cNvSpPr>
          <p:nvPr>
            <p:ph type="title"/>
          </p:nvPr>
        </p:nvSpPr>
        <p:spPr/>
        <p:txBody>
          <a:bodyPr/>
          <a:lstStyle/>
          <a:p>
            <a:r>
              <a:rPr lang="en-US" dirty="0"/>
              <a:t>Microsoft Authentication Library (.NET)</a:t>
            </a:r>
          </a:p>
        </p:txBody>
      </p:sp>
      <p:sp>
        <p:nvSpPr>
          <p:cNvPr id="3" name="Content Placeholder 2">
            <a:extLst>
              <a:ext uri="{FF2B5EF4-FFF2-40B4-BE49-F238E27FC236}">
                <a16:creationId xmlns:a16="http://schemas.microsoft.com/office/drawing/2014/main" id="{0CBA7946-DA9E-4852-A5BA-BD61E7606BBE}"/>
              </a:ext>
            </a:extLst>
          </p:cNvPr>
          <p:cNvSpPr>
            <a:spLocks noGrp="1"/>
          </p:cNvSpPr>
          <p:nvPr>
            <p:ph idx="1"/>
          </p:nvPr>
        </p:nvSpPr>
        <p:spPr/>
        <p:txBody>
          <a:bodyPr>
            <a:normAutofit/>
          </a:bodyPr>
          <a:lstStyle/>
          <a:p>
            <a:r>
              <a:rPr lang="en-US" sz="2400" dirty="0"/>
              <a:t>Developing with the Microsoft Authentication Library</a:t>
            </a:r>
          </a:p>
          <a:p>
            <a:pPr lvl="1"/>
            <a:r>
              <a:rPr lang="en-US" dirty="0"/>
              <a:t>Provides access to Azure AD V2 Endpoint</a:t>
            </a:r>
          </a:p>
          <a:p>
            <a:pPr lvl="1"/>
            <a:r>
              <a:rPr lang="en-US" dirty="0"/>
              <a:t>Added to project as </a:t>
            </a:r>
            <a:r>
              <a:rPr lang="en-US" sz="1600" b="1" dirty="0" err="1">
                <a:latin typeface="Lucida Console" panose="020B0609040504020204" pitchFamily="49" charset="0"/>
              </a:rPr>
              <a:t>Microsoft.Identity.Client</a:t>
            </a:r>
            <a:r>
              <a:rPr lang="en-US" dirty="0"/>
              <a:t> NuGet package</a:t>
            </a:r>
          </a:p>
          <a:p>
            <a:pPr lvl="1"/>
            <a:r>
              <a:rPr lang="en-US" dirty="0"/>
              <a:t>Provides different classes for </a:t>
            </a:r>
            <a:r>
              <a:rPr lang="en-US" i="1" dirty="0"/>
              <a:t>public clients</a:t>
            </a:r>
            <a:r>
              <a:rPr lang="en-US" dirty="0"/>
              <a:t> vs </a:t>
            </a:r>
            <a:r>
              <a:rPr lang="en-US" i="1" dirty="0"/>
              <a:t>confidential clients</a:t>
            </a:r>
          </a:p>
          <a:p>
            <a:pPr lvl="1"/>
            <a:endParaRPr lang="en-US" dirty="0"/>
          </a:p>
        </p:txBody>
      </p:sp>
      <p:pic>
        <p:nvPicPr>
          <p:cNvPr id="4" name="Picture 3">
            <a:extLst>
              <a:ext uri="{FF2B5EF4-FFF2-40B4-BE49-F238E27FC236}">
                <a16:creationId xmlns:a16="http://schemas.microsoft.com/office/drawing/2014/main" id="{02EAA77F-FA87-4682-A7A8-D6E0EFD137E7}"/>
              </a:ext>
            </a:extLst>
          </p:cNvPr>
          <p:cNvPicPr/>
          <p:nvPr/>
        </p:nvPicPr>
        <p:blipFill rotWithShape="1">
          <a:blip r:embed="rId2" cstate="print">
            <a:extLst>
              <a:ext uri="{28A0092B-C50C-407E-A947-70E740481C1C}">
                <a14:useLocalDpi xmlns:a14="http://schemas.microsoft.com/office/drawing/2010/main" val="0"/>
              </a:ext>
            </a:extLst>
          </a:blip>
          <a:srcRect r="48525" b="32626"/>
          <a:stretch/>
        </p:blipFill>
        <p:spPr bwMode="auto">
          <a:xfrm>
            <a:off x="2661215" y="3200401"/>
            <a:ext cx="6869570" cy="2544287"/>
          </a:xfrm>
          <a:prstGeom prst="rect">
            <a:avLst/>
          </a:prstGeom>
          <a:noFill/>
          <a:ln>
            <a:solidFill>
              <a:schemeClr val="tx1"/>
            </a:solidFill>
          </a:ln>
        </p:spPr>
      </p:pic>
    </p:spTree>
    <p:extLst>
      <p:ext uri="{BB962C8B-B14F-4D97-AF65-F5344CB8AC3E}">
        <p14:creationId xmlns:p14="http://schemas.microsoft.com/office/powerpoint/2010/main" val="251717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8093-E691-4931-8033-7A1388FD9F8F}"/>
              </a:ext>
            </a:extLst>
          </p:cNvPr>
          <p:cNvSpPr>
            <a:spLocks noGrp="1"/>
          </p:cNvSpPr>
          <p:nvPr>
            <p:ph type="title"/>
          </p:nvPr>
        </p:nvSpPr>
        <p:spPr/>
        <p:txBody>
          <a:bodyPr/>
          <a:lstStyle/>
          <a:p>
            <a:r>
              <a:rPr lang="en-US" dirty="0"/>
              <a:t>Power BI Service API Scopes</a:t>
            </a:r>
          </a:p>
        </p:txBody>
      </p:sp>
      <p:sp>
        <p:nvSpPr>
          <p:cNvPr id="3" name="Content Placeholder 2">
            <a:extLst>
              <a:ext uri="{FF2B5EF4-FFF2-40B4-BE49-F238E27FC236}">
                <a16:creationId xmlns:a16="http://schemas.microsoft.com/office/drawing/2014/main" id="{6FDB3527-EF15-406C-A396-483F58744422}"/>
              </a:ext>
            </a:extLst>
          </p:cNvPr>
          <p:cNvSpPr>
            <a:spLocks noGrp="1"/>
          </p:cNvSpPr>
          <p:nvPr>
            <p:ph idx="1"/>
          </p:nvPr>
        </p:nvSpPr>
        <p:spPr>
          <a:xfrm>
            <a:off x="1876148" y="1437443"/>
            <a:ext cx="8382000" cy="5181600"/>
          </a:xfrm>
        </p:spPr>
        <p:txBody>
          <a:bodyPr>
            <a:normAutofit/>
          </a:bodyPr>
          <a:lstStyle/>
          <a:p>
            <a:r>
              <a:rPr lang="en-US" sz="2400" dirty="0"/>
              <a:t>Azure AD V2 endpoint requires passing scopes</a:t>
            </a:r>
          </a:p>
          <a:p>
            <a:pPr lvl="1"/>
            <a:r>
              <a:rPr lang="en-US" dirty="0"/>
              <a:t>Scopes define permissions required in access token</a:t>
            </a:r>
          </a:p>
          <a:p>
            <a:pPr lvl="1"/>
            <a:r>
              <a:rPr lang="en-US" dirty="0"/>
              <a:t>Scopes defined as </a:t>
            </a:r>
            <a:r>
              <a:rPr lang="en-US" dirty="0">
                <a:solidFill>
                  <a:schemeClr val="accent5">
                    <a:lumMod val="75000"/>
                  </a:schemeClr>
                </a:solidFill>
              </a:rPr>
              <a:t>resource</a:t>
            </a:r>
            <a:r>
              <a:rPr lang="en-US" dirty="0"/>
              <a:t> + </a:t>
            </a:r>
            <a:r>
              <a:rPr lang="en-US" dirty="0">
                <a:solidFill>
                  <a:schemeClr val="accent6">
                    <a:lumMod val="75000"/>
                  </a:schemeClr>
                </a:solidFill>
              </a:rPr>
              <a:t>permission</a:t>
            </a:r>
            <a:br>
              <a:rPr lang="en-US" dirty="0"/>
            </a:br>
            <a:r>
              <a:rPr lang="en-US" sz="1200" b="1" dirty="0">
                <a:solidFill>
                  <a:schemeClr val="accent5">
                    <a:lumMod val="75000"/>
                  </a:schemeClr>
                </a:solidFill>
                <a:latin typeface="Lucida Console" panose="020B0609040504020204" pitchFamily="49" charset="0"/>
              </a:rPr>
              <a:t>https://analysis.windows.net/powerbi/api/</a:t>
            </a:r>
            <a:r>
              <a:rPr lang="en-US" sz="1200" b="1" dirty="0">
                <a:latin typeface="Lucida Console" panose="020B0609040504020204" pitchFamily="49" charset="0"/>
              </a:rPr>
              <a:t> + </a:t>
            </a:r>
            <a:r>
              <a:rPr lang="en-US" sz="1200" b="1" dirty="0" err="1">
                <a:solidFill>
                  <a:schemeClr val="accent6">
                    <a:lumMod val="75000"/>
                  </a:schemeClr>
                </a:solidFill>
                <a:latin typeface="Lucida Console" panose="020B0609040504020204" pitchFamily="49" charset="0"/>
              </a:rPr>
              <a:t>Report.ReadWrite.All</a:t>
            </a:r>
            <a:endParaRPr lang="en-US" b="1" dirty="0">
              <a:solidFill>
                <a:schemeClr val="accent6">
                  <a:lumMod val="75000"/>
                </a:schemeClr>
              </a:solidFill>
              <a:latin typeface="Lucida Console" panose="020B0609040504020204" pitchFamily="49" charset="0"/>
            </a:endParaRPr>
          </a:p>
        </p:txBody>
      </p:sp>
      <p:pic>
        <p:nvPicPr>
          <p:cNvPr id="4" name="Picture 3">
            <a:extLst>
              <a:ext uri="{FF2B5EF4-FFF2-40B4-BE49-F238E27FC236}">
                <a16:creationId xmlns:a16="http://schemas.microsoft.com/office/drawing/2014/main" id="{46E1415E-05FB-4EFE-A6D8-058CF6BDEDBC}"/>
              </a:ext>
            </a:extLst>
          </p:cNvPr>
          <p:cNvPicPr>
            <a:picLocks noChangeAspect="1"/>
          </p:cNvPicPr>
          <p:nvPr/>
        </p:nvPicPr>
        <p:blipFill>
          <a:blip r:embed="rId2"/>
          <a:stretch>
            <a:fillRect/>
          </a:stretch>
        </p:blipFill>
        <p:spPr>
          <a:xfrm>
            <a:off x="2697679" y="2969861"/>
            <a:ext cx="6738938" cy="3649182"/>
          </a:xfrm>
          <a:prstGeom prst="rect">
            <a:avLst/>
          </a:prstGeom>
          <a:ln>
            <a:solidFill>
              <a:schemeClr val="tx1"/>
            </a:solidFill>
          </a:ln>
        </p:spPr>
      </p:pic>
    </p:spTree>
    <p:extLst>
      <p:ext uri="{BB962C8B-B14F-4D97-AF65-F5344CB8AC3E}">
        <p14:creationId xmlns:p14="http://schemas.microsoft.com/office/powerpoint/2010/main" val="2042398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84885"/>
          </a:xfrm>
        </p:spPr>
        <p:txBody>
          <a:bodyPr/>
          <a:lstStyle/>
          <a:p>
            <a:r>
              <a:rPr lang="en-US" dirty="0"/>
              <a:t>Interactive Access Token Acquisition</a:t>
            </a:r>
            <a:br>
              <a:rPr lang="en-US" dirty="0"/>
            </a:br>
            <a:r>
              <a:rPr lang="en-US" sz="2400" dirty="0">
                <a:solidFill>
                  <a:srgbClr val="C00000"/>
                </a:solidFill>
              </a:rPr>
              <a:t>Using MSAL with public client application</a:t>
            </a:r>
            <a:endParaRPr lang="en-US" dirty="0">
              <a:solidFill>
                <a:srgbClr val="C00000"/>
              </a:solidFill>
            </a:endParaRPr>
          </a:p>
        </p:txBody>
      </p:sp>
      <p:sp>
        <p:nvSpPr>
          <p:cNvPr id="4" name="Content Placeholder 3">
            <a:extLst>
              <a:ext uri="{FF2B5EF4-FFF2-40B4-BE49-F238E27FC236}">
                <a16:creationId xmlns:a16="http://schemas.microsoft.com/office/drawing/2014/main" id="{B0FC504A-EDCB-4114-B519-3D0B6A7D91AD}"/>
              </a:ext>
            </a:extLst>
          </p:cNvPr>
          <p:cNvSpPr>
            <a:spLocks noGrp="1"/>
          </p:cNvSpPr>
          <p:nvPr>
            <p:ph idx="1"/>
          </p:nvPr>
        </p:nvSpPr>
        <p:spPr/>
        <p:txBody>
          <a:bodyPr/>
          <a:lstStyle/>
          <a:p>
            <a:r>
              <a:rPr lang="en-US"/>
              <a:t>Flow implemented using PublicClientApplication object</a:t>
            </a:r>
          </a:p>
          <a:p>
            <a:pPr lvl="1"/>
            <a:r>
              <a:rPr lang="en-US"/>
              <a:t>Created using PublicClientApplicationBuilder object</a:t>
            </a:r>
          </a:p>
          <a:p>
            <a:pPr lvl="1"/>
            <a:r>
              <a:rPr lang="en-US"/>
              <a:t>Requires passing redirect URI</a:t>
            </a:r>
          </a:p>
          <a:p>
            <a:pPr lvl="1"/>
            <a:r>
              <a:rPr lang="en-US"/>
              <a:t>You can control prompting behavior</a:t>
            </a:r>
          </a:p>
          <a:p>
            <a:pPr lvl="1"/>
            <a:endParaRPr lang="en-US" dirty="0"/>
          </a:p>
        </p:txBody>
      </p:sp>
      <p:pic>
        <p:nvPicPr>
          <p:cNvPr id="3" name="Picture 2">
            <a:extLst>
              <a:ext uri="{FF2B5EF4-FFF2-40B4-BE49-F238E27FC236}">
                <a16:creationId xmlns:a16="http://schemas.microsoft.com/office/drawing/2014/main" id="{49CCC260-8545-41F9-984F-92A02FED5571}"/>
              </a:ext>
            </a:extLst>
          </p:cNvPr>
          <p:cNvPicPr>
            <a:picLocks noChangeAspect="1"/>
          </p:cNvPicPr>
          <p:nvPr/>
        </p:nvPicPr>
        <p:blipFill>
          <a:blip r:embed="rId2"/>
          <a:stretch>
            <a:fillRect/>
          </a:stretch>
        </p:blipFill>
        <p:spPr>
          <a:xfrm>
            <a:off x="2737176" y="3124200"/>
            <a:ext cx="6717648" cy="2438400"/>
          </a:xfrm>
          <a:prstGeom prst="rect">
            <a:avLst/>
          </a:prstGeom>
          <a:ln>
            <a:solidFill>
              <a:schemeClr val="tx1"/>
            </a:solidFill>
          </a:ln>
        </p:spPr>
      </p:pic>
    </p:spTree>
    <p:extLst>
      <p:ext uri="{BB962C8B-B14F-4D97-AF65-F5344CB8AC3E}">
        <p14:creationId xmlns:p14="http://schemas.microsoft.com/office/powerpoint/2010/main" val="164309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84885"/>
          </a:xfrm>
        </p:spPr>
        <p:txBody>
          <a:bodyPr/>
          <a:lstStyle/>
          <a:p>
            <a:r>
              <a:rPr lang="en-US" dirty="0"/>
              <a:t>User Credential Password Flow</a:t>
            </a:r>
            <a:br>
              <a:rPr lang="en-US" dirty="0"/>
            </a:br>
            <a:r>
              <a:rPr lang="en-US" sz="2400" dirty="0">
                <a:solidFill>
                  <a:srgbClr val="C00000"/>
                </a:solidFill>
              </a:rPr>
              <a:t>Using MSAL with public client application</a:t>
            </a:r>
            <a:endParaRPr lang="en-US" dirty="0">
              <a:solidFill>
                <a:srgbClr val="C00000"/>
              </a:solidFill>
            </a:endParaRP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idx="1"/>
          </p:nvPr>
        </p:nvSpPr>
        <p:spPr/>
        <p:txBody>
          <a:bodyPr/>
          <a:lstStyle/>
          <a:p>
            <a:r>
              <a:rPr lang="en-US"/>
              <a:t>MSAL supports user credential password flow</a:t>
            </a:r>
          </a:p>
          <a:p>
            <a:pPr lvl="1"/>
            <a:r>
              <a:rPr lang="en-US"/>
              <a:t>Supported in .NET runtime but not in .NET CORE</a:t>
            </a:r>
          </a:p>
          <a:p>
            <a:pPr lvl="1"/>
            <a:r>
              <a:rPr lang="en-US"/>
              <a:t>Microsoft recommends against using this flow</a:t>
            </a:r>
          </a:p>
          <a:p>
            <a:pPr lvl="1"/>
            <a:endParaRPr lang="en-US" dirty="0"/>
          </a:p>
        </p:txBody>
      </p:sp>
      <p:pic>
        <p:nvPicPr>
          <p:cNvPr id="4" name="Picture 3">
            <a:extLst>
              <a:ext uri="{FF2B5EF4-FFF2-40B4-BE49-F238E27FC236}">
                <a16:creationId xmlns:a16="http://schemas.microsoft.com/office/drawing/2014/main" id="{D2BB1F78-ED97-4E09-A3C2-BF8530B551C4}"/>
              </a:ext>
            </a:extLst>
          </p:cNvPr>
          <p:cNvPicPr>
            <a:picLocks noChangeAspect="1"/>
          </p:cNvPicPr>
          <p:nvPr/>
        </p:nvPicPr>
        <p:blipFill>
          <a:blip r:embed="rId2"/>
          <a:stretch>
            <a:fillRect/>
          </a:stretch>
        </p:blipFill>
        <p:spPr>
          <a:xfrm>
            <a:off x="2237232" y="2895600"/>
            <a:ext cx="7717537" cy="2617382"/>
          </a:xfrm>
          <a:prstGeom prst="rect">
            <a:avLst/>
          </a:prstGeom>
          <a:ln>
            <a:solidFill>
              <a:schemeClr val="tx1"/>
            </a:solidFill>
          </a:ln>
        </p:spPr>
      </p:pic>
    </p:spTree>
    <p:extLst>
      <p:ext uri="{BB962C8B-B14F-4D97-AF65-F5344CB8AC3E}">
        <p14:creationId xmlns:p14="http://schemas.microsoft.com/office/powerpoint/2010/main" val="26532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84885"/>
          </a:xfrm>
        </p:spPr>
        <p:txBody>
          <a:bodyPr/>
          <a:lstStyle/>
          <a:p>
            <a:r>
              <a:rPr lang="en-US" dirty="0"/>
              <a:t>Device Code Flow</a:t>
            </a:r>
            <a:br>
              <a:rPr lang="en-US" dirty="0"/>
            </a:br>
            <a:r>
              <a:rPr lang="en-US" sz="2400" dirty="0">
                <a:solidFill>
                  <a:srgbClr val="C00000"/>
                </a:solidFill>
              </a:rPr>
              <a:t>Using MSAL with public client application</a:t>
            </a:r>
            <a:endParaRPr lang="en-US" dirty="0">
              <a:solidFill>
                <a:srgbClr val="C00000"/>
              </a:solidFill>
            </a:endParaRP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idx="1"/>
          </p:nvPr>
        </p:nvSpPr>
        <p:spPr/>
        <p:txBody>
          <a:bodyPr/>
          <a:lstStyle/>
          <a:p>
            <a:r>
              <a:rPr lang="en-US"/>
              <a:t>MSAL introduced this new flow with MSAL</a:t>
            </a:r>
          </a:p>
          <a:p>
            <a:pPr lvl="1"/>
            <a:r>
              <a:rPr lang="en-US"/>
              <a:t>Much more secure than user password credential flow</a:t>
            </a:r>
          </a:p>
          <a:p>
            <a:pPr lvl="1"/>
            <a:r>
              <a:rPr lang="en-US"/>
              <a:t>Not available in ADAL</a:t>
            </a:r>
          </a:p>
          <a:p>
            <a:pPr lvl="1"/>
            <a:endParaRPr lang="en-US" dirty="0"/>
          </a:p>
        </p:txBody>
      </p:sp>
      <p:pic>
        <p:nvPicPr>
          <p:cNvPr id="3" name="Picture 2">
            <a:extLst>
              <a:ext uri="{FF2B5EF4-FFF2-40B4-BE49-F238E27FC236}">
                <a16:creationId xmlns:a16="http://schemas.microsoft.com/office/drawing/2014/main" id="{D595514D-0795-420D-BA1C-8F72081F5390}"/>
              </a:ext>
            </a:extLst>
          </p:cNvPr>
          <p:cNvPicPr>
            <a:picLocks noChangeAspect="1"/>
          </p:cNvPicPr>
          <p:nvPr/>
        </p:nvPicPr>
        <p:blipFill>
          <a:blip r:embed="rId2"/>
          <a:stretch>
            <a:fillRect/>
          </a:stretch>
        </p:blipFill>
        <p:spPr>
          <a:xfrm>
            <a:off x="1981200" y="2590800"/>
            <a:ext cx="8422134" cy="4038600"/>
          </a:xfrm>
          <a:prstGeom prst="rect">
            <a:avLst/>
          </a:prstGeom>
          <a:ln>
            <a:solidFill>
              <a:schemeClr val="tx1"/>
            </a:solidFill>
          </a:ln>
        </p:spPr>
      </p:pic>
    </p:spTree>
    <p:extLst>
      <p:ext uri="{BB962C8B-B14F-4D97-AF65-F5344CB8AC3E}">
        <p14:creationId xmlns:p14="http://schemas.microsoft.com/office/powerpoint/2010/main" val="2814019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B16A-B64B-4F9C-AAFD-7D3E3AFB9C89}"/>
              </a:ext>
            </a:extLst>
          </p:cNvPr>
          <p:cNvSpPr>
            <a:spLocks noGrp="1"/>
          </p:cNvSpPr>
          <p:nvPr>
            <p:ph type="title"/>
          </p:nvPr>
        </p:nvSpPr>
        <p:spPr/>
        <p:txBody>
          <a:bodyPr/>
          <a:lstStyle/>
          <a:p>
            <a:r>
              <a:rPr lang="en-US"/>
              <a:t>Calling into the Power BI Admin API</a:t>
            </a:r>
            <a:endParaRPr lang="en-US" dirty="0"/>
          </a:p>
        </p:txBody>
      </p:sp>
      <p:sp>
        <p:nvSpPr>
          <p:cNvPr id="4" name="Content Placeholder 3">
            <a:extLst>
              <a:ext uri="{FF2B5EF4-FFF2-40B4-BE49-F238E27FC236}">
                <a16:creationId xmlns:a16="http://schemas.microsoft.com/office/drawing/2014/main" id="{72118434-06A3-4EB0-B226-E372FD8D26F7}"/>
              </a:ext>
            </a:extLst>
          </p:cNvPr>
          <p:cNvSpPr>
            <a:spLocks noGrp="1"/>
          </p:cNvSpPr>
          <p:nvPr>
            <p:ph idx="1"/>
          </p:nvPr>
        </p:nvSpPr>
        <p:spPr>
          <a:xfrm>
            <a:off x="474785" y="1315922"/>
            <a:ext cx="11025554" cy="1818447"/>
          </a:xfrm>
        </p:spPr>
        <p:txBody>
          <a:bodyPr/>
          <a:lstStyle/>
          <a:p>
            <a:r>
              <a:rPr lang="en-US" sz="3200"/>
              <a:t>Admin API exposed using AsAdmin methods</a:t>
            </a:r>
          </a:p>
          <a:p>
            <a:pPr lvl="1"/>
            <a:r>
              <a:rPr lang="en-US" sz="2400"/>
              <a:t>Example: </a:t>
            </a:r>
          </a:p>
          <a:p>
            <a:pPr lvl="1"/>
            <a:r>
              <a:rPr lang="en-US" sz="2400"/>
              <a:t>Makes it possible to access every workspace in current tenant</a:t>
            </a:r>
          </a:p>
          <a:p>
            <a:pPr lvl="1"/>
            <a:r>
              <a:rPr lang="en-US" sz="2400"/>
              <a:t>Requires access token for user who is tenant or Power BI admin</a:t>
            </a:r>
            <a:endParaRPr lang="en-US" sz="2400" dirty="0"/>
          </a:p>
        </p:txBody>
      </p:sp>
      <p:pic>
        <p:nvPicPr>
          <p:cNvPr id="3" name="Picture 2">
            <a:extLst>
              <a:ext uri="{FF2B5EF4-FFF2-40B4-BE49-F238E27FC236}">
                <a16:creationId xmlns:a16="http://schemas.microsoft.com/office/drawing/2014/main" id="{81A61FC5-3AC2-4F75-8BDA-9EAAC70FD922}"/>
              </a:ext>
            </a:extLst>
          </p:cNvPr>
          <p:cNvPicPr>
            <a:picLocks noChangeAspect="1"/>
          </p:cNvPicPr>
          <p:nvPr/>
        </p:nvPicPr>
        <p:blipFill>
          <a:blip r:embed="rId2"/>
          <a:stretch>
            <a:fillRect/>
          </a:stretch>
        </p:blipFill>
        <p:spPr>
          <a:xfrm>
            <a:off x="918468" y="3429000"/>
            <a:ext cx="9302437" cy="3285314"/>
          </a:xfrm>
          <a:prstGeom prst="rect">
            <a:avLst/>
          </a:prstGeom>
          <a:ln>
            <a:solidFill>
              <a:schemeClr val="tx1"/>
            </a:solidFill>
          </a:ln>
        </p:spPr>
      </p:pic>
      <p:pic>
        <p:nvPicPr>
          <p:cNvPr id="5" name="Picture 4">
            <a:extLst>
              <a:ext uri="{FF2B5EF4-FFF2-40B4-BE49-F238E27FC236}">
                <a16:creationId xmlns:a16="http://schemas.microsoft.com/office/drawing/2014/main" id="{B56333ED-C7AF-4117-A0AC-3F6DDAD0FFD3}"/>
              </a:ext>
            </a:extLst>
          </p:cNvPr>
          <p:cNvPicPr>
            <a:picLocks noChangeAspect="1"/>
          </p:cNvPicPr>
          <p:nvPr/>
        </p:nvPicPr>
        <p:blipFill rotWithShape="1">
          <a:blip r:embed="rId2"/>
          <a:srcRect l="18773" t="62187" r="29825" b="32520"/>
          <a:stretch/>
        </p:blipFill>
        <p:spPr>
          <a:xfrm>
            <a:off x="2189459" y="1889274"/>
            <a:ext cx="9236448" cy="335871"/>
          </a:xfrm>
          <a:prstGeom prst="rect">
            <a:avLst/>
          </a:prstGeom>
          <a:ln>
            <a:solidFill>
              <a:schemeClr val="tx1">
                <a:lumMod val="50000"/>
                <a:lumOff val="50000"/>
              </a:schemeClr>
            </a:solidFill>
          </a:ln>
        </p:spPr>
      </p:pic>
    </p:spTree>
    <p:extLst>
      <p:ext uri="{BB962C8B-B14F-4D97-AF65-F5344CB8AC3E}">
        <p14:creationId xmlns:p14="http://schemas.microsoft.com/office/powerpoint/2010/main" val="105688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B2B4-271E-4392-96AB-ADD1BE210882}"/>
              </a:ext>
            </a:extLst>
          </p:cNvPr>
          <p:cNvSpPr>
            <a:spLocks noGrp="1"/>
          </p:cNvSpPr>
          <p:nvPr>
            <p:ph type="title"/>
          </p:nvPr>
        </p:nvSpPr>
        <p:spPr/>
        <p:txBody>
          <a:bodyPr/>
          <a:lstStyle/>
          <a:p>
            <a:r>
              <a:rPr lang="en-US"/>
              <a:t>Enumerating Collections with PowerBiClient</a:t>
            </a:r>
            <a:endParaRPr lang="en-US" dirty="0"/>
          </a:p>
        </p:txBody>
      </p:sp>
      <p:pic>
        <p:nvPicPr>
          <p:cNvPr id="6" name="Picture 5">
            <a:extLst>
              <a:ext uri="{FF2B5EF4-FFF2-40B4-BE49-F238E27FC236}">
                <a16:creationId xmlns:a16="http://schemas.microsoft.com/office/drawing/2014/main" id="{0829E599-404E-492F-83D2-0B42E60D3E5A}"/>
              </a:ext>
            </a:extLst>
          </p:cNvPr>
          <p:cNvPicPr>
            <a:picLocks noChangeAspect="1"/>
          </p:cNvPicPr>
          <p:nvPr/>
        </p:nvPicPr>
        <p:blipFill>
          <a:blip r:embed="rId2"/>
          <a:stretch>
            <a:fillRect/>
          </a:stretch>
        </p:blipFill>
        <p:spPr>
          <a:xfrm>
            <a:off x="588263" y="1346448"/>
            <a:ext cx="8277225" cy="4600575"/>
          </a:xfrm>
          <a:prstGeom prst="rect">
            <a:avLst/>
          </a:prstGeom>
          <a:ln>
            <a:solidFill>
              <a:schemeClr val="tx1"/>
            </a:solidFill>
          </a:ln>
        </p:spPr>
      </p:pic>
    </p:spTree>
    <p:extLst>
      <p:ext uri="{BB962C8B-B14F-4D97-AF65-F5344CB8AC3E}">
        <p14:creationId xmlns:p14="http://schemas.microsoft.com/office/powerpoint/2010/main" val="3331921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Report and Dataset Info</a:t>
            </a:r>
            <a:endParaRPr lang="en-US" dirty="0"/>
          </a:p>
        </p:txBody>
      </p:sp>
      <p:grpSp>
        <p:nvGrpSpPr>
          <p:cNvPr id="8" name="Group 7">
            <a:extLst>
              <a:ext uri="{FF2B5EF4-FFF2-40B4-BE49-F238E27FC236}">
                <a16:creationId xmlns:a16="http://schemas.microsoft.com/office/drawing/2014/main" id="{CFA1DECB-2EFB-42A2-A5F5-24EB6C5FBDC9}"/>
              </a:ext>
            </a:extLst>
          </p:cNvPr>
          <p:cNvGrpSpPr/>
          <p:nvPr/>
        </p:nvGrpSpPr>
        <p:grpSpPr>
          <a:xfrm>
            <a:off x="588263" y="1247312"/>
            <a:ext cx="8380480" cy="3733800"/>
            <a:chOff x="813522" y="1422689"/>
            <a:chExt cx="7140511" cy="3181350"/>
          </a:xfrm>
        </p:grpSpPr>
        <p:pic>
          <p:nvPicPr>
            <p:cNvPr id="6" name="Picture 5">
              <a:extLst>
                <a:ext uri="{FF2B5EF4-FFF2-40B4-BE49-F238E27FC236}">
                  <a16:creationId xmlns:a16="http://schemas.microsoft.com/office/drawing/2014/main" id="{CAF633A7-7A9A-4852-A887-1C75C97BE86B}"/>
                </a:ext>
              </a:extLst>
            </p:cNvPr>
            <p:cNvPicPr>
              <a:picLocks noChangeAspect="1"/>
            </p:cNvPicPr>
            <p:nvPr/>
          </p:nvPicPr>
          <p:blipFill>
            <a:blip r:embed="rId2"/>
            <a:stretch>
              <a:fillRect/>
            </a:stretch>
          </p:blipFill>
          <p:spPr>
            <a:xfrm>
              <a:off x="813522" y="1422689"/>
              <a:ext cx="3228975" cy="3181350"/>
            </a:xfrm>
            <a:prstGeom prst="rect">
              <a:avLst/>
            </a:prstGeom>
            <a:ln>
              <a:solidFill>
                <a:schemeClr val="tx1"/>
              </a:solidFill>
            </a:ln>
          </p:spPr>
        </p:pic>
        <p:pic>
          <p:nvPicPr>
            <p:cNvPr id="7" name="Picture 6">
              <a:extLst>
                <a:ext uri="{FF2B5EF4-FFF2-40B4-BE49-F238E27FC236}">
                  <a16:creationId xmlns:a16="http://schemas.microsoft.com/office/drawing/2014/main" id="{6203C44B-707B-4147-A6F1-2208A7EE2571}"/>
                </a:ext>
              </a:extLst>
            </p:cNvPr>
            <p:cNvPicPr>
              <a:picLocks noChangeAspect="1"/>
            </p:cNvPicPr>
            <p:nvPr/>
          </p:nvPicPr>
          <p:blipFill>
            <a:blip r:embed="rId3"/>
            <a:stretch>
              <a:fillRect/>
            </a:stretch>
          </p:blipFill>
          <p:spPr>
            <a:xfrm>
              <a:off x="4448833" y="1422689"/>
              <a:ext cx="3505200" cy="1885950"/>
            </a:xfrm>
            <a:prstGeom prst="rect">
              <a:avLst/>
            </a:prstGeom>
            <a:ln>
              <a:solidFill>
                <a:schemeClr val="tx1"/>
              </a:solidFill>
            </a:ln>
          </p:spPr>
        </p:pic>
      </p:grpSp>
    </p:spTree>
    <p:extLst>
      <p:ext uri="{BB962C8B-B14F-4D97-AF65-F5344CB8AC3E}">
        <p14:creationId xmlns:p14="http://schemas.microsoft.com/office/powerpoint/2010/main" val="11159945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a:t>Data for First Party Report Embedding</a:t>
            </a:r>
            <a:endParaRPr lang="en-US" dirty="0"/>
          </a:p>
        </p:txBody>
      </p:sp>
      <p:pic>
        <p:nvPicPr>
          <p:cNvPr id="3" name="Picture 2">
            <a:extLst>
              <a:ext uri="{FF2B5EF4-FFF2-40B4-BE49-F238E27FC236}">
                <a16:creationId xmlns:a16="http://schemas.microsoft.com/office/drawing/2014/main" id="{15546E10-2194-4031-A575-73F272BFF074}"/>
              </a:ext>
            </a:extLst>
          </p:cNvPr>
          <p:cNvPicPr>
            <a:picLocks noChangeAspect="1"/>
          </p:cNvPicPr>
          <p:nvPr/>
        </p:nvPicPr>
        <p:blipFill>
          <a:blip r:embed="rId2"/>
          <a:stretch>
            <a:fillRect/>
          </a:stretch>
        </p:blipFill>
        <p:spPr>
          <a:xfrm>
            <a:off x="588263" y="1314635"/>
            <a:ext cx="6833461" cy="2819400"/>
          </a:xfrm>
          <a:prstGeom prst="rect">
            <a:avLst/>
          </a:prstGeom>
          <a:ln>
            <a:solidFill>
              <a:schemeClr val="tx1"/>
            </a:solidFill>
          </a:ln>
        </p:spPr>
      </p:pic>
    </p:spTree>
    <p:extLst>
      <p:ext uri="{BB962C8B-B14F-4D97-AF65-F5344CB8AC3E}">
        <p14:creationId xmlns:p14="http://schemas.microsoft.com/office/powerpoint/2010/main" val="34921813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 Tokens</a:t>
            </a:r>
            <a:endParaRPr lang="en-US" dirty="0"/>
          </a:p>
        </p:txBody>
      </p:sp>
      <p:sp>
        <p:nvSpPr>
          <p:cNvPr id="3" name="Content Placeholder 2"/>
          <p:cNvSpPr>
            <a:spLocks noGrp="1"/>
          </p:cNvSpPr>
          <p:nvPr>
            <p:ph type="body" sz="quarter" idx="10"/>
          </p:nvPr>
        </p:nvSpPr>
        <p:spPr/>
        <p:txBody>
          <a:bodyPr/>
          <a:lstStyle/>
          <a:p>
            <a:r>
              <a:rPr lang="en-US"/>
              <a:t>You can embed reports using master user AAD token, but…</a:t>
            </a:r>
          </a:p>
          <a:p>
            <a:pPr lvl="1"/>
            <a:r>
              <a:rPr lang="en-US"/>
              <a:t>You might want embed resource using more restricted tokens</a:t>
            </a:r>
          </a:p>
          <a:p>
            <a:pPr lvl="1"/>
            <a:r>
              <a:rPr lang="en-US"/>
              <a:t>You might want stay within the bounds of Power BI licensing terms</a:t>
            </a:r>
          </a:p>
          <a:p>
            <a:pPr lvl="1"/>
            <a:endParaRPr lang="en-US"/>
          </a:p>
          <a:p>
            <a:r>
              <a:rPr lang="en-US"/>
              <a:t>You generate embed tokens with the Power BI Service API</a:t>
            </a:r>
          </a:p>
          <a:p>
            <a:pPr lvl="1"/>
            <a:r>
              <a:rPr lang="en-US"/>
              <a:t>Each embed token created for one specific resource</a:t>
            </a:r>
          </a:p>
          <a:p>
            <a:pPr lvl="1"/>
            <a:r>
              <a:rPr lang="en-US"/>
              <a:t>Embed token provides restrictions on whether user can view or edit</a:t>
            </a:r>
          </a:p>
          <a:p>
            <a:pPr lvl="1"/>
            <a:r>
              <a:rPr lang="en-US"/>
              <a:t>Embed token can only be generated in dedicated capacity (semi-enforced)</a:t>
            </a:r>
          </a:p>
          <a:p>
            <a:pPr lvl="1"/>
            <a:r>
              <a:rPr lang="en-US"/>
              <a:t>Embed token can be generated to support row-level security (RLS)</a:t>
            </a:r>
            <a:endParaRPr lang="en-US" dirty="0"/>
          </a:p>
        </p:txBody>
      </p:sp>
      <p:pic>
        <p:nvPicPr>
          <p:cNvPr id="4" name="Picture 3"/>
          <p:cNvPicPr>
            <a:picLocks noChangeAspect="1"/>
          </p:cNvPicPr>
          <p:nvPr/>
        </p:nvPicPr>
        <p:blipFill>
          <a:blip r:embed="rId2"/>
          <a:stretch>
            <a:fillRect/>
          </a:stretch>
        </p:blipFill>
        <p:spPr>
          <a:xfrm>
            <a:off x="985607" y="4906919"/>
            <a:ext cx="7791450" cy="110103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8117-D26B-45AB-91DA-72C74601C7A8}"/>
              </a:ext>
            </a:extLst>
          </p:cNvPr>
          <p:cNvSpPr>
            <a:spLocks noGrp="1"/>
          </p:cNvSpPr>
          <p:nvPr>
            <p:ph type="title"/>
          </p:nvPr>
        </p:nvSpPr>
        <p:spPr/>
        <p:txBody>
          <a:bodyPr/>
          <a:lstStyle/>
          <a:p>
            <a:r>
              <a:rPr lang="en-US" dirty="0"/>
              <a:t>Get the Slides and Sample Code</a:t>
            </a:r>
          </a:p>
        </p:txBody>
      </p:sp>
    </p:spTree>
    <p:extLst>
      <p:ext uri="{BB962C8B-B14F-4D97-AF65-F5344CB8AC3E}">
        <p14:creationId xmlns:p14="http://schemas.microsoft.com/office/powerpoint/2010/main" val="18125740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a:t>Data for Third Party Report Embedding</a:t>
            </a:r>
            <a:endParaRPr lang="en-US" dirty="0"/>
          </a:p>
        </p:txBody>
      </p:sp>
      <p:pic>
        <p:nvPicPr>
          <p:cNvPr id="6" name="Picture 5">
            <a:extLst>
              <a:ext uri="{FF2B5EF4-FFF2-40B4-BE49-F238E27FC236}">
                <a16:creationId xmlns:a16="http://schemas.microsoft.com/office/drawing/2014/main" id="{042A2F1A-038B-410A-8767-8CB4FF7D88B5}"/>
              </a:ext>
            </a:extLst>
          </p:cNvPr>
          <p:cNvPicPr>
            <a:picLocks noChangeAspect="1"/>
          </p:cNvPicPr>
          <p:nvPr/>
        </p:nvPicPr>
        <p:blipFill>
          <a:blip r:embed="rId2"/>
          <a:stretch>
            <a:fillRect/>
          </a:stretch>
        </p:blipFill>
        <p:spPr>
          <a:xfrm>
            <a:off x="588263" y="1206624"/>
            <a:ext cx="8206946" cy="3429000"/>
          </a:xfrm>
          <a:prstGeom prst="rect">
            <a:avLst/>
          </a:prstGeom>
          <a:ln>
            <a:solidFill>
              <a:schemeClr val="tx1"/>
            </a:solidFill>
          </a:ln>
        </p:spPr>
      </p:pic>
    </p:spTree>
    <p:extLst>
      <p:ext uri="{BB962C8B-B14F-4D97-AF65-F5344CB8AC3E}">
        <p14:creationId xmlns:p14="http://schemas.microsoft.com/office/powerpoint/2010/main" val="29523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3" name="Picture 2">
            <a:extLst>
              <a:ext uri="{FF2B5EF4-FFF2-40B4-BE49-F238E27FC236}">
                <a16:creationId xmlns:a16="http://schemas.microsoft.com/office/drawing/2014/main" id="{DA17FC5F-FAF2-4A72-80E3-F8ACB23931CF}"/>
              </a:ext>
            </a:extLst>
          </p:cNvPr>
          <p:cNvPicPr>
            <a:picLocks noChangeAspect="1"/>
          </p:cNvPicPr>
          <p:nvPr/>
        </p:nvPicPr>
        <p:blipFill>
          <a:blip r:embed="rId2"/>
          <a:stretch>
            <a:fillRect/>
          </a:stretch>
        </p:blipFill>
        <p:spPr>
          <a:xfrm>
            <a:off x="588263" y="1318334"/>
            <a:ext cx="8368864" cy="3048000"/>
          </a:xfrm>
          <a:prstGeom prst="rect">
            <a:avLst/>
          </a:prstGeom>
          <a:ln>
            <a:solidFill>
              <a:schemeClr val="tx1"/>
            </a:solidFill>
          </a:ln>
        </p:spPr>
      </p:pic>
    </p:spTree>
    <p:extLst>
      <p:ext uri="{BB962C8B-B14F-4D97-AF65-F5344CB8AC3E}">
        <p14:creationId xmlns:p14="http://schemas.microsoft.com/office/powerpoint/2010/main" val="1590411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2564805"/>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Ø"/>
            </a:pPr>
            <a:r>
              <a:rPr lang="en-US" dirty="0"/>
              <a:t>App-only Authentication</a:t>
            </a:r>
          </a:p>
          <a:p>
            <a:r>
              <a:rPr lang="en-US" dirty="0"/>
              <a:t>Programming the Power BI JavaScript API</a:t>
            </a:r>
          </a:p>
        </p:txBody>
      </p:sp>
    </p:spTree>
    <p:extLst>
      <p:ext uri="{BB962C8B-B14F-4D97-AF65-F5344CB8AC3E}">
        <p14:creationId xmlns:p14="http://schemas.microsoft.com/office/powerpoint/2010/main" val="119672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22A959C-2105-4703-B47D-A9F3F0BF07EA}"/>
              </a:ext>
            </a:extLst>
          </p:cNvPr>
          <p:cNvSpPr/>
          <p:nvPr/>
        </p:nvSpPr>
        <p:spPr>
          <a:xfrm>
            <a:off x="2209800" y="3429000"/>
            <a:ext cx="8077200" cy="3088430"/>
          </a:xfrm>
          <a:prstGeom prst="rect">
            <a:avLst/>
          </a:prstGeom>
          <a:solidFill>
            <a:schemeClr val="bg1">
              <a:lumMod val="8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App-only Access Control</a:t>
            </a:r>
          </a:p>
        </p:txBody>
      </p:sp>
      <p:sp>
        <p:nvSpPr>
          <p:cNvPr id="30" name="Content Placeholder 29">
            <a:extLst>
              <a:ext uri="{FF2B5EF4-FFF2-40B4-BE49-F238E27FC236}">
                <a16:creationId xmlns:a16="http://schemas.microsoft.com/office/drawing/2014/main" id="{15F94E70-0D69-4590-91A4-131DCF607C71}"/>
              </a:ext>
            </a:extLst>
          </p:cNvPr>
          <p:cNvSpPr>
            <a:spLocks noGrp="1"/>
          </p:cNvSpPr>
          <p:nvPr>
            <p:ph idx="1"/>
          </p:nvPr>
        </p:nvSpPr>
        <p:spPr>
          <a:xfrm>
            <a:off x="1828800" y="1447801"/>
            <a:ext cx="8534400" cy="2118529"/>
          </a:xfrm>
        </p:spPr>
        <p:txBody>
          <a:bodyPr/>
          <a:lstStyle/>
          <a:p>
            <a:r>
              <a:rPr lang="en-US" dirty="0"/>
              <a:t>Service Principal used to configure access control</a:t>
            </a:r>
          </a:p>
          <a:p>
            <a:pPr lvl="1"/>
            <a:r>
              <a:rPr lang="en-US" dirty="0"/>
              <a:t>Requires the use of v2 app workspaces</a:t>
            </a:r>
          </a:p>
          <a:p>
            <a:pPr lvl="1"/>
            <a:r>
              <a:rPr lang="en-US" dirty="0"/>
              <a:t>Service principal added to app workspaces as admin</a:t>
            </a:r>
          </a:p>
          <a:p>
            <a:pPr lvl="1"/>
            <a:r>
              <a:rPr lang="en-US" dirty="0"/>
              <a:t>Access control </a:t>
            </a:r>
            <a:r>
              <a:rPr lang="en-US" sz="1800" u="sng" dirty="0"/>
              <a:t>NOT</a:t>
            </a:r>
            <a:r>
              <a:rPr lang="en-US" dirty="0"/>
              <a:t> based on Azure AD permissions</a:t>
            </a:r>
          </a:p>
          <a:p>
            <a:endParaRPr lang="en-US" dirty="0"/>
          </a:p>
        </p:txBody>
      </p:sp>
      <p:sp>
        <p:nvSpPr>
          <p:cNvPr id="20" name="Rectangle 19">
            <a:extLst>
              <a:ext uri="{FF2B5EF4-FFF2-40B4-BE49-F238E27FC236}">
                <a16:creationId xmlns:a16="http://schemas.microsoft.com/office/drawing/2014/main" id="{3D25BFD1-6323-4635-9C46-2F47B2468BAD}"/>
              </a:ext>
            </a:extLst>
          </p:cNvPr>
          <p:cNvSpPr/>
          <p:nvPr/>
        </p:nvSpPr>
        <p:spPr>
          <a:xfrm>
            <a:off x="2362201" y="4687810"/>
            <a:ext cx="1580959" cy="7223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1</a:t>
            </a:r>
            <a:br>
              <a:rPr lang="en-US" sz="1400" dirty="0">
                <a:solidFill>
                  <a:schemeClr val="tx1"/>
                </a:solidFill>
              </a:rPr>
            </a:br>
            <a:r>
              <a:rPr lang="en-US" sz="1400" dirty="0">
                <a:solidFill>
                  <a:schemeClr val="tx1"/>
                </a:solidFill>
              </a:rPr>
              <a:t>Service Principal</a:t>
            </a:r>
          </a:p>
        </p:txBody>
      </p:sp>
      <p:sp>
        <p:nvSpPr>
          <p:cNvPr id="13" name="Rectangle 12">
            <a:extLst>
              <a:ext uri="{FF2B5EF4-FFF2-40B4-BE49-F238E27FC236}">
                <a16:creationId xmlns:a16="http://schemas.microsoft.com/office/drawing/2014/main" id="{5508BAE2-2DE4-4F20-A4F1-F2F7BD1DB0C0}"/>
              </a:ext>
            </a:extLst>
          </p:cNvPr>
          <p:cNvSpPr/>
          <p:nvPr/>
        </p:nvSpPr>
        <p:spPr>
          <a:xfrm>
            <a:off x="8115671" y="5029370"/>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2</a:t>
            </a:r>
            <a:endParaRPr lang="en-US" sz="1400" b="1" dirty="0">
              <a:solidFill>
                <a:schemeClr val="tx1"/>
              </a:solidFill>
              <a:latin typeface="Lucida Console" panose="020B0609040504020204" pitchFamily="49" charset="0"/>
            </a:endParaRPr>
          </a:p>
        </p:txBody>
      </p:sp>
      <p:sp>
        <p:nvSpPr>
          <p:cNvPr id="16" name="Rectangle 15">
            <a:extLst>
              <a:ext uri="{FF2B5EF4-FFF2-40B4-BE49-F238E27FC236}">
                <a16:creationId xmlns:a16="http://schemas.microsoft.com/office/drawing/2014/main" id="{A30A522D-1B5A-45C2-A2D3-06105D03608E}"/>
              </a:ext>
            </a:extLst>
          </p:cNvPr>
          <p:cNvSpPr/>
          <p:nvPr/>
        </p:nvSpPr>
        <p:spPr>
          <a:xfrm>
            <a:off x="8115671" y="3581571"/>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1</a:t>
            </a:r>
            <a:endParaRPr lang="en-US" sz="1400" b="1" dirty="0">
              <a:solidFill>
                <a:schemeClr val="tx1"/>
              </a:solidFill>
              <a:latin typeface="Lucida Console" panose="020B0609040504020204" pitchFamily="49" charset="0"/>
            </a:endParaRPr>
          </a:p>
        </p:txBody>
      </p:sp>
      <p:grpSp>
        <p:nvGrpSpPr>
          <p:cNvPr id="2" name="Group 1">
            <a:extLst>
              <a:ext uri="{FF2B5EF4-FFF2-40B4-BE49-F238E27FC236}">
                <a16:creationId xmlns:a16="http://schemas.microsoft.com/office/drawing/2014/main" id="{4F25D165-6575-493E-9871-5A11201555EF}"/>
              </a:ext>
            </a:extLst>
          </p:cNvPr>
          <p:cNvGrpSpPr/>
          <p:nvPr/>
        </p:nvGrpSpPr>
        <p:grpSpPr>
          <a:xfrm>
            <a:off x="8268071" y="3962572"/>
            <a:ext cx="1676401" cy="2229405"/>
            <a:chOff x="6744070" y="3962571"/>
            <a:chExt cx="1676401" cy="2229405"/>
          </a:xfrm>
        </p:grpSpPr>
        <p:sp>
          <p:nvSpPr>
            <p:cNvPr id="15" name="Rectangle: Rounded Corners 14">
              <a:extLst>
                <a:ext uri="{FF2B5EF4-FFF2-40B4-BE49-F238E27FC236}">
                  <a16:creationId xmlns:a16="http://schemas.microsoft.com/office/drawing/2014/main" id="{11FA085F-EE73-473A-9CF4-9E71EF450CA2}"/>
                </a:ext>
              </a:extLst>
            </p:cNvPr>
            <p:cNvSpPr/>
            <p:nvPr/>
          </p:nvSpPr>
          <p:spPr>
            <a:xfrm>
              <a:off x="6744070" y="5410370"/>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8" name="Rectangle: Rounded Corners 17">
              <a:extLst>
                <a:ext uri="{FF2B5EF4-FFF2-40B4-BE49-F238E27FC236}">
                  <a16:creationId xmlns:a16="http://schemas.microsoft.com/office/drawing/2014/main" id="{458D11B6-F3AF-42D3-9E47-1DF68277BAEA}"/>
                </a:ext>
              </a:extLst>
            </p:cNvPr>
            <p:cNvSpPr/>
            <p:nvPr/>
          </p:nvSpPr>
          <p:spPr>
            <a:xfrm>
              <a:off x="6744070" y="3962571"/>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grpSp>
      <p:sp>
        <p:nvSpPr>
          <p:cNvPr id="22" name="Rectangle 21">
            <a:extLst>
              <a:ext uri="{FF2B5EF4-FFF2-40B4-BE49-F238E27FC236}">
                <a16:creationId xmlns:a16="http://schemas.microsoft.com/office/drawing/2014/main" id="{E2DB5816-E984-433D-B1A0-7117BF85320A}"/>
              </a:ext>
            </a:extLst>
          </p:cNvPr>
          <p:cNvSpPr/>
          <p:nvPr/>
        </p:nvSpPr>
        <p:spPr>
          <a:xfrm>
            <a:off x="5638801" y="4396096"/>
            <a:ext cx="1447800" cy="1295400"/>
          </a:xfrm>
          <a:prstGeom prst="rect">
            <a:avLst/>
          </a:prstGeom>
          <a:solidFill>
            <a:srgbClr val="008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9" name="Straight Arrow Connector 8">
            <a:extLst>
              <a:ext uri="{FF2B5EF4-FFF2-40B4-BE49-F238E27FC236}">
                <a16:creationId xmlns:a16="http://schemas.microsoft.com/office/drawing/2014/main" id="{6F74B9BD-1ED9-45DE-A2E9-22CA57546DA1}"/>
              </a:ext>
            </a:extLst>
          </p:cNvPr>
          <p:cNvCxnSpPr>
            <a:cxnSpLocks/>
            <a:stCxn id="20" idx="3"/>
            <a:endCxn id="22" idx="1"/>
          </p:cNvCxnSpPr>
          <p:nvPr/>
        </p:nvCxnSpPr>
        <p:spPr>
          <a:xfrm flipV="1">
            <a:off x="3943159" y="5043797"/>
            <a:ext cx="1695642" cy="52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77A48C-62BD-4BEA-BE92-0AF72C16DECA}"/>
              </a:ext>
            </a:extLst>
          </p:cNvPr>
          <p:cNvCxnSpPr>
            <a:cxnSpLocks/>
            <a:stCxn id="22" idx="3"/>
            <a:endCxn id="16" idx="1"/>
          </p:cNvCxnSpPr>
          <p:nvPr/>
        </p:nvCxnSpPr>
        <p:spPr>
          <a:xfrm flipV="1">
            <a:off x="7086601" y="4229272"/>
            <a:ext cx="1029070" cy="814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96B910-2B64-4EEA-BDB5-FAF6613E7275}"/>
              </a:ext>
            </a:extLst>
          </p:cNvPr>
          <p:cNvCxnSpPr>
            <a:cxnSpLocks/>
            <a:stCxn id="22" idx="3"/>
            <a:endCxn id="13" idx="1"/>
          </p:cNvCxnSpPr>
          <p:nvPr/>
        </p:nvCxnSpPr>
        <p:spPr>
          <a:xfrm>
            <a:off x="7086601" y="5043796"/>
            <a:ext cx="1029070" cy="633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E5CF60D-2846-4905-A1DA-3C8804BCCC5F}"/>
              </a:ext>
            </a:extLst>
          </p:cNvPr>
          <p:cNvSpPr/>
          <p:nvPr/>
        </p:nvSpPr>
        <p:spPr>
          <a:xfrm>
            <a:off x="4343401" y="4829622"/>
            <a:ext cx="838200" cy="490122"/>
          </a:xfrm>
          <a:prstGeom prst="roundRect">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App-only Access Token</a:t>
            </a:r>
          </a:p>
        </p:txBody>
      </p:sp>
    </p:spTree>
    <p:extLst>
      <p:ext uri="{BB962C8B-B14F-4D97-AF65-F5344CB8AC3E}">
        <p14:creationId xmlns:p14="http://schemas.microsoft.com/office/powerpoint/2010/main" val="22212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142F24-3F5A-4F4C-9BEA-6A5D17E21CE1}"/>
              </a:ext>
            </a:extLst>
          </p:cNvPr>
          <p:cNvSpPr/>
          <p:nvPr/>
        </p:nvSpPr>
        <p:spPr>
          <a:xfrm>
            <a:off x="5867400" y="4267200"/>
            <a:ext cx="2541362" cy="2286000"/>
          </a:xfrm>
          <a:prstGeom prst="rect">
            <a:avLst/>
          </a:prstGeom>
          <a:solidFill>
            <a:schemeClr val="bg2">
              <a:lumMod val="90000"/>
            </a:schemeClr>
          </a:solidFill>
          <a:ln w="3175">
            <a:solidFill>
              <a:srgbClr val="9F00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50000"/>
                  </a:schemeClr>
                </a:solidFill>
              </a:rPr>
              <a:t>These serviced principals now have access to the User APIs</a:t>
            </a: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Tenant Setup</a:t>
            </a:r>
          </a:p>
        </p:txBody>
      </p:sp>
      <p:pic>
        <p:nvPicPr>
          <p:cNvPr id="2" name="Picture 1">
            <a:extLst>
              <a:ext uri="{FF2B5EF4-FFF2-40B4-BE49-F238E27FC236}">
                <a16:creationId xmlns:a16="http://schemas.microsoft.com/office/drawing/2014/main" id="{142CD983-3F89-410F-8EC8-EDB904D2E37C}"/>
              </a:ext>
            </a:extLst>
          </p:cNvPr>
          <p:cNvPicPr>
            <a:picLocks noChangeAspect="1"/>
          </p:cNvPicPr>
          <p:nvPr/>
        </p:nvPicPr>
        <p:blipFill rotWithShape="1">
          <a:blip r:embed="rId2"/>
          <a:srcRect l="20000" t="7076"/>
          <a:stretch/>
        </p:blipFill>
        <p:spPr>
          <a:xfrm>
            <a:off x="2031072" y="1193583"/>
            <a:ext cx="4064929" cy="2566649"/>
          </a:xfrm>
          <a:prstGeom prst="rect">
            <a:avLst/>
          </a:prstGeom>
          <a:ln>
            <a:solidFill>
              <a:schemeClr val="tx1">
                <a:lumMod val="50000"/>
                <a:lumOff val="50000"/>
              </a:schemeClr>
            </a:solidFill>
          </a:ln>
        </p:spPr>
      </p:pic>
      <p:grpSp>
        <p:nvGrpSpPr>
          <p:cNvPr id="12" name="Group 11">
            <a:extLst>
              <a:ext uri="{FF2B5EF4-FFF2-40B4-BE49-F238E27FC236}">
                <a16:creationId xmlns:a16="http://schemas.microsoft.com/office/drawing/2014/main" id="{6816DE83-8F39-4E45-BA80-1F09F34DF1DB}"/>
              </a:ext>
            </a:extLst>
          </p:cNvPr>
          <p:cNvGrpSpPr/>
          <p:nvPr/>
        </p:nvGrpSpPr>
        <p:grpSpPr>
          <a:xfrm>
            <a:off x="2031071" y="4267201"/>
            <a:ext cx="3044828" cy="1879093"/>
            <a:chOff x="507071" y="4267200"/>
            <a:chExt cx="3044828" cy="1879093"/>
          </a:xfrm>
        </p:grpSpPr>
        <p:sp>
          <p:nvSpPr>
            <p:cNvPr id="5" name="Rectangle 4">
              <a:extLst>
                <a:ext uri="{FF2B5EF4-FFF2-40B4-BE49-F238E27FC236}">
                  <a16:creationId xmlns:a16="http://schemas.microsoft.com/office/drawing/2014/main" id="{367CD4B7-7960-4817-B9C7-9ED75CBA76CC}"/>
                </a:ext>
              </a:extLst>
            </p:cNvPr>
            <p:cNvSpPr/>
            <p:nvPr/>
          </p:nvSpPr>
          <p:spPr>
            <a:xfrm>
              <a:off x="507071" y="4267200"/>
              <a:ext cx="3044828" cy="1879093"/>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Power BI Tenant</a:t>
              </a:r>
            </a:p>
          </p:txBody>
        </p:sp>
        <p:sp>
          <p:nvSpPr>
            <p:cNvPr id="8" name="Rectangle 7">
              <a:extLst>
                <a:ext uri="{FF2B5EF4-FFF2-40B4-BE49-F238E27FC236}">
                  <a16:creationId xmlns:a16="http://schemas.microsoft.com/office/drawing/2014/main" id="{8BB818E4-7E97-444F-B43F-DD0BB693B5C5}"/>
                </a:ext>
              </a:extLst>
            </p:cNvPr>
            <p:cNvSpPr/>
            <p:nvPr/>
          </p:nvSpPr>
          <p:spPr>
            <a:xfrm>
              <a:off x="783873" y="4723169"/>
              <a:ext cx="2491223" cy="1284723"/>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Power BI Enabled</a:t>
              </a:r>
            </a:p>
            <a:p>
              <a:pPr algn="ctr"/>
              <a:r>
                <a:rPr lang="en-US" sz="1400" dirty="0"/>
                <a:t>Service Principals</a:t>
              </a:r>
            </a:p>
          </p:txBody>
        </p:sp>
        <p:sp>
          <p:nvSpPr>
            <p:cNvPr id="6" name="Rectangle 5">
              <a:extLst>
                <a:ext uri="{FF2B5EF4-FFF2-40B4-BE49-F238E27FC236}">
                  <a16:creationId xmlns:a16="http://schemas.microsoft.com/office/drawing/2014/main" id="{181124E7-5215-4826-BA7B-C0A51FF1AC21}"/>
                </a:ext>
              </a:extLst>
            </p:cNvPr>
            <p:cNvSpPr/>
            <p:nvPr/>
          </p:nvSpPr>
          <p:spPr>
            <a:xfrm>
              <a:off x="918485" y="5315885"/>
              <a:ext cx="2223216" cy="484405"/>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Group</a:t>
              </a:r>
            </a:p>
            <a:p>
              <a:pPr algn="ctr"/>
              <a:r>
                <a:rPr lang="en-US" sz="900" b="1" dirty="0">
                  <a:solidFill>
                    <a:schemeClr val="tx1"/>
                  </a:solidFill>
                  <a:latin typeface="Lucida Console" panose="020B0609040504020204" pitchFamily="49" charset="0"/>
                </a:rPr>
                <a:t>Power BI Apps</a:t>
              </a:r>
              <a:endParaRPr lang="en-US" sz="1100" b="1" dirty="0">
                <a:solidFill>
                  <a:schemeClr val="tx1"/>
                </a:solidFill>
                <a:latin typeface="Lucida Console" panose="020B0609040504020204" pitchFamily="49" charset="0"/>
              </a:endParaRPr>
            </a:p>
          </p:txBody>
        </p:sp>
      </p:grpSp>
      <p:grpSp>
        <p:nvGrpSpPr>
          <p:cNvPr id="13" name="Group 12">
            <a:extLst>
              <a:ext uri="{FF2B5EF4-FFF2-40B4-BE49-F238E27FC236}">
                <a16:creationId xmlns:a16="http://schemas.microsoft.com/office/drawing/2014/main" id="{BAB31C6C-34A9-4574-AA7E-F3BF56797826}"/>
              </a:ext>
            </a:extLst>
          </p:cNvPr>
          <p:cNvGrpSpPr/>
          <p:nvPr/>
        </p:nvGrpSpPr>
        <p:grpSpPr>
          <a:xfrm>
            <a:off x="4665702" y="4851123"/>
            <a:ext cx="3463327" cy="1413926"/>
            <a:chOff x="3141701" y="4851123"/>
            <a:chExt cx="3463327" cy="1413926"/>
          </a:xfrm>
        </p:grpSpPr>
        <p:sp>
          <p:nvSpPr>
            <p:cNvPr id="19" name="Rectangle 18">
              <a:extLst>
                <a:ext uri="{FF2B5EF4-FFF2-40B4-BE49-F238E27FC236}">
                  <a16:creationId xmlns:a16="http://schemas.microsoft.com/office/drawing/2014/main" id="{332AA231-5788-4429-8299-32E017720702}"/>
                </a:ext>
              </a:extLst>
            </p:cNvPr>
            <p:cNvSpPr/>
            <p:nvPr/>
          </p:nvSpPr>
          <p:spPr>
            <a:xfrm>
              <a:off x="4648200" y="5349291"/>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Service Principal</a:t>
              </a:r>
            </a:p>
            <a:p>
              <a:pPr algn="ctr"/>
              <a:r>
                <a:rPr lang="en-US" sz="900" b="1" dirty="0">
                  <a:solidFill>
                    <a:schemeClr val="tx1"/>
                  </a:solidFill>
                  <a:latin typeface="Lucida Console" panose="020B0609040504020204" pitchFamily="49" charset="0"/>
                </a:rPr>
                <a:t>Application 2</a:t>
              </a:r>
              <a:endParaRPr lang="en-US" sz="1100" b="1" dirty="0">
                <a:solidFill>
                  <a:schemeClr val="tx1"/>
                </a:solidFill>
                <a:latin typeface="Lucida Console" panose="020B0609040504020204" pitchFamily="49" charset="0"/>
              </a:endParaRPr>
            </a:p>
          </p:txBody>
        </p:sp>
        <p:sp>
          <p:nvSpPr>
            <p:cNvPr id="20" name="Rectangle 19">
              <a:extLst>
                <a:ext uri="{FF2B5EF4-FFF2-40B4-BE49-F238E27FC236}">
                  <a16:creationId xmlns:a16="http://schemas.microsoft.com/office/drawing/2014/main" id="{3D25BFD1-6323-4635-9C46-2F47B2468BAD}"/>
                </a:ext>
              </a:extLst>
            </p:cNvPr>
            <p:cNvSpPr/>
            <p:nvPr/>
          </p:nvSpPr>
          <p:spPr>
            <a:xfrm>
              <a:off x="4661546" y="4851123"/>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Service Principal</a:t>
              </a:r>
            </a:p>
            <a:p>
              <a:pPr algn="ctr"/>
              <a:r>
                <a:rPr lang="en-US" sz="900" b="1" dirty="0">
                  <a:solidFill>
                    <a:schemeClr val="tx1"/>
                  </a:solidFill>
                  <a:latin typeface="Lucida Console" panose="020B0609040504020204" pitchFamily="49" charset="0"/>
                </a:rPr>
                <a:t>Application 1</a:t>
              </a:r>
              <a:endParaRPr lang="en-US" sz="1100" b="1" dirty="0">
                <a:solidFill>
                  <a:schemeClr val="tx1"/>
                </a:solidFill>
                <a:latin typeface="Lucida Console" panose="020B0609040504020204" pitchFamily="49" charset="0"/>
              </a:endParaRPr>
            </a:p>
          </p:txBody>
        </p:sp>
        <p:sp>
          <p:nvSpPr>
            <p:cNvPr id="21" name="Rectangle 20">
              <a:extLst>
                <a:ext uri="{FF2B5EF4-FFF2-40B4-BE49-F238E27FC236}">
                  <a16:creationId xmlns:a16="http://schemas.microsoft.com/office/drawing/2014/main" id="{288CEDD8-2DB7-4E2E-B769-40F08DCB9C54}"/>
                </a:ext>
              </a:extLst>
            </p:cNvPr>
            <p:cNvSpPr/>
            <p:nvPr/>
          </p:nvSpPr>
          <p:spPr>
            <a:xfrm>
              <a:off x="4661546" y="5847459"/>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Service Principal</a:t>
              </a:r>
            </a:p>
            <a:p>
              <a:pPr algn="ctr"/>
              <a:r>
                <a:rPr lang="en-US" sz="900" b="1" dirty="0">
                  <a:solidFill>
                    <a:schemeClr val="tx1"/>
                  </a:solidFill>
                  <a:latin typeface="Lucida Console" panose="020B0609040504020204" pitchFamily="49" charset="0"/>
                </a:rPr>
                <a:t>Application 3</a:t>
              </a:r>
              <a:endParaRPr lang="en-US" sz="1100" b="1" dirty="0">
                <a:solidFill>
                  <a:schemeClr val="tx1"/>
                </a:solidFill>
                <a:latin typeface="Lucida Console" panose="020B0609040504020204" pitchFamily="49" charset="0"/>
              </a:endParaRPr>
            </a:p>
          </p:txBody>
        </p:sp>
        <p:cxnSp>
          <p:nvCxnSpPr>
            <p:cNvPr id="7" name="Straight Arrow Connector 6">
              <a:extLst>
                <a:ext uri="{FF2B5EF4-FFF2-40B4-BE49-F238E27FC236}">
                  <a16:creationId xmlns:a16="http://schemas.microsoft.com/office/drawing/2014/main" id="{ACA286EB-ACFB-432E-9DEE-B76AB1776188}"/>
                </a:ext>
              </a:extLst>
            </p:cNvPr>
            <p:cNvCxnSpPr>
              <a:cxnSpLocks/>
              <a:endCxn id="20" idx="1"/>
            </p:cNvCxnSpPr>
            <p:nvPr/>
          </p:nvCxnSpPr>
          <p:spPr>
            <a:xfrm flipV="1">
              <a:off x="3166302" y="5059918"/>
              <a:ext cx="1495244" cy="49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B4CADA-F307-45E8-90A8-B773EB58204F}"/>
                </a:ext>
              </a:extLst>
            </p:cNvPr>
            <p:cNvCxnSpPr>
              <a:cxnSpLocks/>
              <a:stCxn id="6" idx="3"/>
              <a:endCxn id="19" idx="1"/>
            </p:cNvCxnSpPr>
            <p:nvPr/>
          </p:nvCxnSpPr>
          <p:spPr>
            <a:xfrm flipV="1">
              <a:off x="3141701" y="5558086"/>
              <a:ext cx="150649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21E74-CACE-4783-8680-D82EA022B106}"/>
                </a:ext>
              </a:extLst>
            </p:cNvPr>
            <p:cNvCxnSpPr>
              <a:cxnSpLocks/>
              <a:stCxn id="6" idx="3"/>
              <a:endCxn id="21" idx="1"/>
            </p:cNvCxnSpPr>
            <p:nvPr/>
          </p:nvCxnSpPr>
          <p:spPr>
            <a:xfrm>
              <a:off x="3141701" y="5558088"/>
              <a:ext cx="1519845" cy="49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Arrow: Right 8">
            <a:extLst>
              <a:ext uri="{FF2B5EF4-FFF2-40B4-BE49-F238E27FC236}">
                <a16:creationId xmlns:a16="http://schemas.microsoft.com/office/drawing/2014/main" id="{46718F0E-58CC-47B7-83C7-9539EB8AA851}"/>
              </a:ext>
            </a:extLst>
          </p:cNvPr>
          <p:cNvSpPr/>
          <p:nvPr/>
        </p:nvSpPr>
        <p:spPr>
          <a:xfrm>
            <a:off x="3136950" y="2463306"/>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8F223A-237E-4414-9E2C-658B6064AF73}"/>
              </a:ext>
            </a:extLst>
          </p:cNvPr>
          <p:cNvSpPr/>
          <p:nvPr/>
        </p:nvSpPr>
        <p:spPr>
          <a:xfrm>
            <a:off x="3146737" y="3303603"/>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48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A6C4-6F40-424E-AE18-DE816441FBD0}"/>
              </a:ext>
            </a:extLst>
          </p:cNvPr>
          <p:cNvSpPr>
            <a:spLocks noGrp="1"/>
          </p:cNvSpPr>
          <p:nvPr>
            <p:ph type="title"/>
          </p:nvPr>
        </p:nvSpPr>
        <p:spPr/>
        <p:txBody>
          <a:bodyPr/>
          <a:lstStyle/>
          <a:p>
            <a:r>
              <a:rPr lang="en-US" dirty="0"/>
              <a:t>App-only Access with PBI Service API</a:t>
            </a:r>
          </a:p>
        </p:txBody>
      </p:sp>
      <p:sp>
        <p:nvSpPr>
          <p:cNvPr id="3" name="Content Placeholder 2">
            <a:extLst>
              <a:ext uri="{FF2B5EF4-FFF2-40B4-BE49-F238E27FC236}">
                <a16:creationId xmlns:a16="http://schemas.microsoft.com/office/drawing/2014/main" id="{06C9A533-9E23-4621-9022-DD8F0DBBF0E7}"/>
              </a:ext>
            </a:extLst>
          </p:cNvPr>
          <p:cNvSpPr>
            <a:spLocks noGrp="1"/>
          </p:cNvSpPr>
          <p:nvPr>
            <p:ph idx="1"/>
          </p:nvPr>
        </p:nvSpPr>
        <p:spPr>
          <a:xfrm>
            <a:off x="474785" y="1315922"/>
            <a:ext cx="11025554" cy="1187505"/>
          </a:xfrm>
        </p:spPr>
        <p:txBody>
          <a:bodyPr/>
          <a:lstStyle/>
          <a:p>
            <a:r>
              <a:rPr lang="en-US" dirty="0"/>
              <a:t>Service Principal added to workspace as admin</a:t>
            </a:r>
          </a:p>
          <a:p>
            <a:pPr lvl="1"/>
            <a:r>
              <a:rPr lang="en-US" dirty="0"/>
              <a:t>Only works with v2 app workspaces</a:t>
            </a:r>
          </a:p>
          <a:p>
            <a:pPr lvl="1"/>
            <a:r>
              <a:rPr lang="en-US" dirty="0"/>
              <a:t>Provides full workspace access to service principal</a:t>
            </a:r>
          </a:p>
        </p:txBody>
      </p:sp>
      <p:sp>
        <p:nvSpPr>
          <p:cNvPr id="4" name="Rectangle 3">
            <a:extLst>
              <a:ext uri="{FF2B5EF4-FFF2-40B4-BE49-F238E27FC236}">
                <a16:creationId xmlns:a16="http://schemas.microsoft.com/office/drawing/2014/main" id="{DBAB79D2-744E-4255-B90C-3E4C7C202983}"/>
              </a:ext>
            </a:extLst>
          </p:cNvPr>
          <p:cNvSpPr/>
          <p:nvPr/>
        </p:nvSpPr>
        <p:spPr>
          <a:xfrm>
            <a:off x="3200401" y="5029200"/>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2</a:t>
            </a:r>
            <a:endParaRPr lang="en-US" sz="1600" b="1" dirty="0">
              <a:solidFill>
                <a:schemeClr val="tx1"/>
              </a:solidFill>
              <a:latin typeface="Lucida Console" panose="020B0609040504020204" pitchFamily="49" charset="0"/>
            </a:endParaRPr>
          </a:p>
        </p:txBody>
      </p:sp>
      <p:sp>
        <p:nvSpPr>
          <p:cNvPr id="7" name="Rectangle: Rounded Corners 6">
            <a:extLst>
              <a:ext uri="{FF2B5EF4-FFF2-40B4-BE49-F238E27FC236}">
                <a16:creationId xmlns:a16="http://schemas.microsoft.com/office/drawing/2014/main" id="{CBF901D4-6E88-4B4D-A131-3F6491550329}"/>
              </a:ext>
            </a:extLst>
          </p:cNvPr>
          <p:cNvSpPr/>
          <p:nvPr/>
        </p:nvSpPr>
        <p:spPr>
          <a:xfrm>
            <a:off x="3352800" y="5410200"/>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2" name="Rectangle 11">
            <a:extLst>
              <a:ext uri="{FF2B5EF4-FFF2-40B4-BE49-F238E27FC236}">
                <a16:creationId xmlns:a16="http://schemas.microsoft.com/office/drawing/2014/main" id="{CF1AE2FB-2E9E-4011-8410-94B1E2FBE7B1}"/>
              </a:ext>
            </a:extLst>
          </p:cNvPr>
          <p:cNvSpPr/>
          <p:nvPr/>
        </p:nvSpPr>
        <p:spPr>
          <a:xfrm>
            <a:off x="3200401" y="3581401"/>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1</a:t>
            </a:r>
            <a:endParaRPr lang="en-US" sz="1600" b="1" dirty="0">
              <a:solidFill>
                <a:schemeClr val="tx1"/>
              </a:solidFill>
              <a:latin typeface="Lucida Console" panose="020B0609040504020204" pitchFamily="49" charset="0"/>
            </a:endParaRPr>
          </a:p>
        </p:txBody>
      </p:sp>
      <p:sp>
        <p:nvSpPr>
          <p:cNvPr id="13" name="Rectangle: Rounded Corners 12">
            <a:extLst>
              <a:ext uri="{FF2B5EF4-FFF2-40B4-BE49-F238E27FC236}">
                <a16:creationId xmlns:a16="http://schemas.microsoft.com/office/drawing/2014/main" id="{CE00C4C8-9381-4217-935B-43C5AC931149}"/>
              </a:ext>
            </a:extLst>
          </p:cNvPr>
          <p:cNvSpPr/>
          <p:nvPr/>
        </p:nvSpPr>
        <p:spPr>
          <a:xfrm>
            <a:off x="3352800" y="3962401"/>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pic>
        <p:nvPicPr>
          <p:cNvPr id="14" name="Picture 13">
            <a:extLst>
              <a:ext uri="{FF2B5EF4-FFF2-40B4-BE49-F238E27FC236}">
                <a16:creationId xmlns:a16="http://schemas.microsoft.com/office/drawing/2014/main" id="{82C02339-DAC6-4D4E-8FF6-480D7EE2CD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2" y="3429000"/>
            <a:ext cx="3108325" cy="300609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16569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a:xfrm>
            <a:off x="474785" y="287208"/>
            <a:ext cx="11025554" cy="923330"/>
          </a:xfrm>
        </p:spPr>
        <p:txBody>
          <a:bodyPr/>
          <a:lstStyle/>
          <a:p>
            <a:r>
              <a:rPr lang="en-US" dirty="0"/>
              <a:t>Client Credentials Flow</a:t>
            </a:r>
            <a:br>
              <a:rPr lang="en-US" dirty="0"/>
            </a:br>
            <a:r>
              <a:rPr lang="en-US" sz="2000" dirty="0">
                <a:solidFill>
                  <a:srgbClr val="C00000"/>
                </a:solidFill>
              </a:rPr>
              <a:t>Using MSAL with confidential client application</a:t>
            </a:r>
            <a:endParaRPr lang="en-US" dirty="0">
              <a:solidFill>
                <a:srgbClr val="C00000"/>
              </a:solidFill>
            </a:endParaRP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idx="1"/>
          </p:nvPr>
        </p:nvSpPr>
        <p:spPr/>
        <p:txBody>
          <a:bodyPr/>
          <a:lstStyle/>
          <a:p>
            <a:r>
              <a:rPr lang="en-US"/>
              <a:t>Client credentials flow used to obtain app-only token</a:t>
            </a:r>
          </a:p>
          <a:p>
            <a:pPr lvl="1"/>
            <a:r>
              <a:rPr lang="en-US"/>
              <a:t>Requires passing app secret (e.g. app password or certificate)</a:t>
            </a:r>
          </a:p>
          <a:p>
            <a:pPr lvl="1"/>
            <a:r>
              <a:rPr lang="en-US"/>
              <a:t>Requires passing tenant-specific endpoint</a:t>
            </a:r>
          </a:p>
          <a:p>
            <a:pPr lvl="1"/>
            <a:endParaRPr lang="en-US" dirty="0"/>
          </a:p>
        </p:txBody>
      </p:sp>
      <p:pic>
        <p:nvPicPr>
          <p:cNvPr id="4" name="Picture 3">
            <a:extLst>
              <a:ext uri="{FF2B5EF4-FFF2-40B4-BE49-F238E27FC236}">
                <a16:creationId xmlns:a16="http://schemas.microsoft.com/office/drawing/2014/main" id="{4ECB3101-C143-436F-B6E4-5F907E024088}"/>
              </a:ext>
            </a:extLst>
          </p:cNvPr>
          <p:cNvPicPr>
            <a:picLocks noChangeAspect="1"/>
          </p:cNvPicPr>
          <p:nvPr/>
        </p:nvPicPr>
        <p:blipFill>
          <a:blip r:embed="rId2"/>
          <a:stretch>
            <a:fillRect/>
          </a:stretch>
        </p:blipFill>
        <p:spPr>
          <a:xfrm>
            <a:off x="1153358" y="2629074"/>
            <a:ext cx="7429500" cy="2835132"/>
          </a:xfrm>
          <a:prstGeom prst="rect">
            <a:avLst/>
          </a:prstGeom>
          <a:ln>
            <a:solidFill>
              <a:schemeClr val="tx1"/>
            </a:solidFill>
          </a:ln>
        </p:spPr>
      </p:pic>
    </p:spTree>
    <p:extLst>
      <p:ext uri="{BB962C8B-B14F-4D97-AF65-F5344CB8AC3E}">
        <p14:creationId xmlns:p14="http://schemas.microsoft.com/office/powerpoint/2010/main" val="353205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2564805"/>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ü"/>
            </a:pPr>
            <a:r>
              <a:rPr lang="en-US" dirty="0"/>
              <a:t>App-only Authentication</a:t>
            </a:r>
          </a:p>
          <a:p>
            <a:pPr>
              <a:buFont typeface="Wingdings" panose="05000000000000000000" pitchFamily="2" charset="2"/>
              <a:buChar char="Ø"/>
            </a:pPr>
            <a:r>
              <a:rPr lang="en-US" dirty="0"/>
              <a:t>Programming the Power BI JavaScript API</a:t>
            </a:r>
          </a:p>
        </p:txBody>
      </p:sp>
    </p:spTree>
    <p:extLst>
      <p:ext uri="{BB962C8B-B14F-4D97-AF65-F5344CB8AC3E}">
        <p14:creationId xmlns:p14="http://schemas.microsoft.com/office/powerpoint/2010/main" val="416482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8B15-BCBA-475F-89FB-33E18E01092F}"/>
              </a:ext>
            </a:extLst>
          </p:cNvPr>
          <p:cNvSpPr>
            <a:spLocks noGrp="1"/>
          </p:cNvSpPr>
          <p:nvPr>
            <p:ph type="title"/>
          </p:nvPr>
        </p:nvSpPr>
        <p:spPr/>
        <p:txBody>
          <a:bodyPr/>
          <a:lstStyle/>
          <a:p>
            <a:r>
              <a:rPr lang="en-US"/>
              <a:t>Power BI JavaScript API (powerbi.js)</a:t>
            </a:r>
            <a:endParaRPr lang="en-US" dirty="0"/>
          </a:p>
        </p:txBody>
      </p:sp>
      <p:sp>
        <p:nvSpPr>
          <p:cNvPr id="8" name="Text Placeholder 7">
            <a:extLst>
              <a:ext uri="{FF2B5EF4-FFF2-40B4-BE49-F238E27FC236}">
                <a16:creationId xmlns:a16="http://schemas.microsoft.com/office/drawing/2014/main" id="{394639DE-4FD4-47F3-AA60-02EFF2952834}"/>
              </a:ext>
            </a:extLst>
          </p:cNvPr>
          <p:cNvSpPr>
            <a:spLocks noGrp="1"/>
          </p:cNvSpPr>
          <p:nvPr>
            <p:ph idx="1"/>
          </p:nvPr>
        </p:nvSpPr>
        <p:spPr/>
        <p:txBody>
          <a:bodyPr/>
          <a:lstStyle/>
          <a:p>
            <a:r>
              <a:rPr lang="en-US"/>
              <a:t>Power BI JavaScript API used to embed resources in browser</a:t>
            </a:r>
          </a:p>
          <a:p>
            <a:pPr lvl="1"/>
            <a:r>
              <a:rPr lang="en-US"/>
              <a:t>GitHub repo at </a:t>
            </a:r>
            <a:r>
              <a:rPr lang="en-US">
                <a:hlinkClick r:id="rId2"/>
              </a:rPr>
              <a:t>https://github.com/Microsoft/PowerBI-JavaScript/wiki</a:t>
            </a:r>
            <a:r>
              <a:rPr lang="en-US"/>
              <a:t> </a:t>
            </a:r>
          </a:p>
          <a:p>
            <a:pPr lvl="1"/>
            <a:r>
              <a:rPr lang="en-US"/>
              <a:t>GitHub repository contains code, docs, wiki and issues list</a:t>
            </a:r>
          </a:p>
          <a:p>
            <a:endParaRPr lang="en-US" dirty="0"/>
          </a:p>
        </p:txBody>
      </p:sp>
      <p:pic>
        <p:nvPicPr>
          <p:cNvPr id="4" name="Picture 3">
            <a:extLst>
              <a:ext uri="{FF2B5EF4-FFF2-40B4-BE49-F238E27FC236}">
                <a16:creationId xmlns:a16="http://schemas.microsoft.com/office/drawing/2014/main" id="{C5C4FA20-9198-4F19-8462-91F23AB1E5B1}"/>
              </a:ext>
            </a:extLst>
          </p:cNvPr>
          <p:cNvPicPr>
            <a:picLocks noChangeAspect="1"/>
          </p:cNvPicPr>
          <p:nvPr/>
        </p:nvPicPr>
        <p:blipFill rotWithShape="1">
          <a:blip r:embed="rId3"/>
          <a:srcRect l="729" t="1109" r="9501" b="35856"/>
          <a:stretch/>
        </p:blipFill>
        <p:spPr>
          <a:xfrm>
            <a:off x="883328" y="2760792"/>
            <a:ext cx="7145660" cy="3810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276559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B04265-9D6E-4D0E-830B-9C0A27C04265}"/>
              </a:ext>
            </a:extLst>
          </p:cNvPr>
          <p:cNvPicPr>
            <a:picLocks noChangeAspect="1"/>
          </p:cNvPicPr>
          <p:nvPr/>
        </p:nvPicPr>
        <p:blipFill>
          <a:blip r:embed="rId2"/>
          <a:stretch>
            <a:fillRect/>
          </a:stretch>
        </p:blipFill>
        <p:spPr>
          <a:xfrm>
            <a:off x="899458" y="3080870"/>
            <a:ext cx="6957277" cy="3200467"/>
          </a:xfrm>
          <a:prstGeom prst="rect">
            <a:avLst/>
          </a:prstGeom>
          <a:ln>
            <a:solidFill>
              <a:schemeClr val="accent1"/>
            </a:solidFill>
          </a:ln>
        </p:spPr>
      </p:pic>
      <p:sp>
        <p:nvSpPr>
          <p:cNvPr id="2" name="Title 1">
            <a:extLst>
              <a:ext uri="{FF2B5EF4-FFF2-40B4-BE49-F238E27FC236}">
                <a16:creationId xmlns:a16="http://schemas.microsoft.com/office/drawing/2014/main" id="{C4FA4F23-2F7F-4C98-A4F7-7B688DA82A64}"/>
              </a:ext>
            </a:extLst>
          </p:cNvPr>
          <p:cNvSpPr>
            <a:spLocks noGrp="1"/>
          </p:cNvSpPr>
          <p:nvPr>
            <p:ph type="title"/>
          </p:nvPr>
        </p:nvSpPr>
        <p:spPr/>
        <p:txBody>
          <a:bodyPr/>
          <a:lstStyle/>
          <a:p>
            <a:r>
              <a:rPr lang="en-US"/>
              <a:t>Hello World with Power BI Embedding</a:t>
            </a:r>
            <a:endParaRPr lang="en-US" dirty="0"/>
          </a:p>
        </p:txBody>
      </p:sp>
      <p:sp>
        <p:nvSpPr>
          <p:cNvPr id="4" name="Content Placeholder 3">
            <a:extLst>
              <a:ext uri="{FF2B5EF4-FFF2-40B4-BE49-F238E27FC236}">
                <a16:creationId xmlns:a16="http://schemas.microsoft.com/office/drawing/2014/main" id="{A3986185-3082-4E22-93AB-A17D39D4DCA0}"/>
              </a:ext>
            </a:extLst>
          </p:cNvPr>
          <p:cNvSpPr>
            <a:spLocks noGrp="1"/>
          </p:cNvSpPr>
          <p:nvPr>
            <p:ph idx="1"/>
          </p:nvPr>
        </p:nvSpPr>
        <p:spPr/>
        <p:txBody>
          <a:bodyPr/>
          <a:lstStyle/>
          <a:p>
            <a:r>
              <a:rPr lang="en-US"/>
              <a:t>powerbi.js library provides powerbi as top-level service object</a:t>
            </a:r>
          </a:p>
          <a:p>
            <a:pPr lvl="1"/>
            <a:r>
              <a:rPr lang="en-US"/>
              <a:t>You call powerbi.embed and pass configuration object with access token</a:t>
            </a:r>
          </a:p>
          <a:p>
            <a:pPr lvl="1"/>
            <a:r>
              <a:rPr lang="en-US"/>
              <a:t>models object available to supply configuration settings</a:t>
            </a:r>
          </a:p>
          <a:p>
            <a:pPr lvl="1"/>
            <a:r>
              <a:rPr lang="en-US"/>
              <a:t>configuration object sets tokenType to either TokenType.Embed or TokenType.Aad</a:t>
            </a:r>
            <a:endParaRPr lang="en-US" dirty="0"/>
          </a:p>
        </p:txBody>
      </p:sp>
      <p:pic>
        <p:nvPicPr>
          <p:cNvPr id="9" name="Picture 8">
            <a:extLst>
              <a:ext uri="{FF2B5EF4-FFF2-40B4-BE49-F238E27FC236}">
                <a16:creationId xmlns:a16="http://schemas.microsoft.com/office/drawing/2014/main" id="{26FCC98B-8005-4523-9791-9420A4902323}"/>
              </a:ext>
            </a:extLst>
          </p:cNvPr>
          <p:cNvPicPr>
            <a:picLocks noChangeAspect="1"/>
          </p:cNvPicPr>
          <p:nvPr/>
        </p:nvPicPr>
        <p:blipFill>
          <a:blip r:embed="rId3"/>
          <a:stretch>
            <a:fillRect/>
          </a:stretch>
        </p:blipFill>
        <p:spPr>
          <a:xfrm>
            <a:off x="6400800" y="3905131"/>
            <a:ext cx="3674696" cy="2665661"/>
          </a:xfrm>
          <a:prstGeom prst="rect">
            <a:avLst/>
          </a:prstGeom>
        </p:spPr>
      </p:pic>
      <p:sp>
        <p:nvSpPr>
          <p:cNvPr id="11" name="Arrow: Left 10">
            <a:extLst>
              <a:ext uri="{FF2B5EF4-FFF2-40B4-BE49-F238E27FC236}">
                <a16:creationId xmlns:a16="http://schemas.microsoft.com/office/drawing/2014/main" id="{5AA1534C-E6AB-4844-9966-52EABD11B857}"/>
              </a:ext>
            </a:extLst>
          </p:cNvPr>
          <p:cNvSpPr/>
          <p:nvPr/>
        </p:nvSpPr>
        <p:spPr bwMode="auto">
          <a:xfrm>
            <a:off x="3172355" y="5053966"/>
            <a:ext cx="1399310" cy="256310"/>
          </a:xfrm>
          <a:prstGeom prst="leftArrow">
            <a:avLst>
              <a:gd name="adj1" fmla="val 68959"/>
              <a:gd name="adj2" fmla="val 50000"/>
            </a:avLst>
          </a:prstGeom>
          <a:solidFill>
            <a:srgbClr val="FFC000"/>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pPr>
            <a:r>
              <a:rPr lang="en-US" sz="788" dirty="0">
                <a:solidFill>
                  <a:srgbClr val="002060"/>
                </a:solidFill>
                <a:ea typeface="Segoe UI" pitchFamily="34" charset="0"/>
                <a:cs typeface="Segoe UI" pitchFamily="34" charset="0"/>
              </a:rPr>
              <a:t>First party embedding</a:t>
            </a:r>
          </a:p>
        </p:txBody>
      </p:sp>
    </p:spTree>
    <p:extLst>
      <p:ext uri="{BB962C8B-B14F-4D97-AF65-F5344CB8AC3E}">
        <p14:creationId xmlns:p14="http://schemas.microsoft.com/office/powerpoint/2010/main" val="38033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a:xfrm>
            <a:off x="474785" y="1315922"/>
            <a:ext cx="11025554" cy="2564805"/>
          </a:xfrm>
        </p:spPr>
        <p:txBody>
          <a:bodyPr/>
          <a:lstStyle/>
          <a:p>
            <a:pPr lvl="0"/>
            <a:r>
              <a:rPr lang="en-US" dirty="0"/>
              <a:t>Power BI Embedding Fundamentals</a:t>
            </a:r>
          </a:p>
          <a:p>
            <a:pPr lvl="0"/>
            <a:r>
              <a:rPr lang="en-US" dirty="0"/>
              <a:t>Authentication with Azure AD</a:t>
            </a:r>
          </a:p>
          <a:p>
            <a:pPr lvl="0"/>
            <a:r>
              <a:rPr lang="en-US" dirty="0"/>
              <a:t>Programming the Power BI Service API</a:t>
            </a:r>
          </a:p>
          <a:p>
            <a:r>
              <a:rPr lang="en-US" dirty="0"/>
              <a:t>App-only Authentication</a:t>
            </a:r>
          </a:p>
          <a:p>
            <a:r>
              <a:rPr lang="en-US" dirty="0"/>
              <a:t>Programming the Power BI JavaScript API</a:t>
            </a:r>
          </a:p>
        </p:txBody>
      </p:sp>
    </p:spTree>
    <p:extLst>
      <p:ext uri="{BB962C8B-B14F-4D97-AF65-F5344CB8AC3E}">
        <p14:creationId xmlns:p14="http://schemas.microsoft.com/office/powerpoint/2010/main" val="157767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4D3-369A-4BA8-A638-DAED681BCA0E}"/>
              </a:ext>
            </a:extLst>
          </p:cNvPr>
          <p:cNvSpPr>
            <a:spLocks noGrp="1"/>
          </p:cNvSpPr>
          <p:nvPr>
            <p:ph type="title"/>
          </p:nvPr>
        </p:nvSpPr>
        <p:spPr/>
        <p:txBody>
          <a:bodyPr/>
          <a:lstStyle/>
          <a:p>
            <a:r>
              <a:rPr lang="en-US"/>
              <a:t>Embedded Report Configuration Options</a:t>
            </a:r>
            <a:endParaRPr lang="en-US" dirty="0"/>
          </a:p>
        </p:txBody>
      </p:sp>
      <p:sp>
        <p:nvSpPr>
          <p:cNvPr id="3" name="Text Placeholder 2">
            <a:extLst>
              <a:ext uri="{FF2B5EF4-FFF2-40B4-BE49-F238E27FC236}">
                <a16:creationId xmlns:a16="http://schemas.microsoft.com/office/drawing/2014/main" id="{17637C5D-4CE7-4960-90A3-D43A5BFABF48}"/>
              </a:ext>
            </a:extLst>
          </p:cNvPr>
          <p:cNvSpPr>
            <a:spLocks noGrp="1"/>
          </p:cNvSpPr>
          <p:nvPr>
            <p:ph idx="1"/>
          </p:nvPr>
        </p:nvSpPr>
        <p:spPr/>
        <p:txBody>
          <a:bodyPr>
            <a:noAutofit/>
          </a:bodyPr>
          <a:lstStyle/>
          <a:p>
            <a:r>
              <a:rPr lang="en-US" sz="2000" b="1" dirty="0"/>
              <a:t>permissions</a:t>
            </a:r>
            <a:r>
              <a:rPr lang="en-US" sz="2000" dirty="0"/>
              <a:t> determines what permissions are given to user on resource</a:t>
            </a:r>
          </a:p>
          <a:p>
            <a:r>
              <a:rPr lang="en-US" sz="2000" b="1" dirty="0" err="1"/>
              <a:t>viewMode</a:t>
            </a:r>
            <a:r>
              <a:rPr lang="en-US" sz="2000" dirty="0"/>
              <a:t> determines when report opens in read-only view or edit view</a:t>
            </a:r>
          </a:p>
          <a:p>
            <a:r>
              <a:rPr lang="en-US" sz="2000" b="1" dirty="0" err="1"/>
              <a:t>pageView</a:t>
            </a:r>
            <a:r>
              <a:rPr lang="en-US" sz="2000" dirty="0"/>
              <a:t> determines how reports scales to fit embed container element</a:t>
            </a:r>
          </a:p>
        </p:txBody>
      </p:sp>
      <p:pic>
        <p:nvPicPr>
          <p:cNvPr id="4" name="Picture 3">
            <a:extLst>
              <a:ext uri="{FF2B5EF4-FFF2-40B4-BE49-F238E27FC236}">
                <a16:creationId xmlns:a16="http://schemas.microsoft.com/office/drawing/2014/main" id="{C8A74216-49A6-4AFB-96D0-BECA7F4CD7D8}"/>
              </a:ext>
            </a:extLst>
          </p:cNvPr>
          <p:cNvPicPr>
            <a:picLocks noChangeAspect="1"/>
          </p:cNvPicPr>
          <p:nvPr/>
        </p:nvPicPr>
        <p:blipFill rotWithShape="1">
          <a:blip r:embed="rId2"/>
          <a:srcRect t="29851" r="37101" b="7462"/>
          <a:stretch/>
        </p:blipFill>
        <p:spPr>
          <a:xfrm>
            <a:off x="2132838" y="2941323"/>
            <a:ext cx="4586641" cy="2724385"/>
          </a:xfrm>
          <a:prstGeom prst="rect">
            <a:avLst/>
          </a:prstGeom>
          <a:solidFill>
            <a:schemeClr val="tx1">
              <a:lumMod val="50000"/>
              <a:lumOff val="50000"/>
            </a:schemeClr>
          </a:solidFill>
          <a:ln>
            <a:solidFill>
              <a:schemeClr val="tx1">
                <a:lumMod val="50000"/>
                <a:lumOff val="50000"/>
              </a:schemeClr>
            </a:solidFill>
          </a:ln>
        </p:spPr>
      </p:pic>
      <p:grpSp>
        <p:nvGrpSpPr>
          <p:cNvPr id="18" name="Group 17">
            <a:extLst>
              <a:ext uri="{FF2B5EF4-FFF2-40B4-BE49-F238E27FC236}">
                <a16:creationId xmlns:a16="http://schemas.microsoft.com/office/drawing/2014/main" id="{64843649-D660-444C-8D8E-171E5432F6CA}"/>
              </a:ext>
            </a:extLst>
          </p:cNvPr>
          <p:cNvGrpSpPr/>
          <p:nvPr/>
        </p:nvGrpSpPr>
        <p:grpSpPr>
          <a:xfrm>
            <a:off x="5895389" y="3469836"/>
            <a:ext cx="4167323" cy="968950"/>
            <a:chOff x="4267200" y="2537690"/>
            <a:chExt cx="4588163" cy="1066800"/>
          </a:xfrm>
          <a:solidFill>
            <a:srgbClr val="FFC000"/>
          </a:solidFill>
        </p:grpSpPr>
        <p:sp>
          <p:nvSpPr>
            <p:cNvPr id="6" name="Rectangle 5">
              <a:extLst>
                <a:ext uri="{FF2B5EF4-FFF2-40B4-BE49-F238E27FC236}">
                  <a16:creationId xmlns:a16="http://schemas.microsoft.com/office/drawing/2014/main" id="{D6B2C5A5-1834-4047-9C08-4EA1D4B109B7}"/>
                </a:ext>
              </a:extLst>
            </p:cNvPr>
            <p:cNvSpPr/>
            <p:nvPr/>
          </p:nvSpPr>
          <p:spPr>
            <a:xfrm>
              <a:off x="4932218" y="2537690"/>
              <a:ext cx="3923145" cy="10668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rgbClr val="002060"/>
                  </a:solidFill>
                </a:rPr>
                <a:t>Read: </a:t>
              </a:r>
              <a:r>
                <a:rPr lang="en-US" sz="1000" dirty="0">
                  <a:solidFill>
                    <a:srgbClr val="002060"/>
                  </a:solidFill>
                </a:rPr>
                <a:t>Allows view report only.</a:t>
              </a:r>
            </a:p>
            <a:p>
              <a:r>
                <a:rPr lang="en-US" sz="1000" b="1" dirty="0" err="1">
                  <a:solidFill>
                    <a:srgbClr val="002060"/>
                  </a:solidFill>
                </a:rPr>
                <a:t>ReadWrite</a:t>
              </a:r>
              <a:r>
                <a:rPr lang="en-US" sz="1000" b="1" dirty="0">
                  <a:solidFill>
                    <a:srgbClr val="002060"/>
                  </a:solidFill>
                </a:rPr>
                <a:t>: </a:t>
              </a:r>
              <a:r>
                <a:rPr lang="en-US" sz="1000" dirty="0">
                  <a:solidFill>
                    <a:srgbClr val="002060"/>
                  </a:solidFill>
                </a:rPr>
                <a:t>Allows view, Edit and Save report.</a:t>
              </a:r>
            </a:p>
            <a:p>
              <a:r>
                <a:rPr lang="en-US" sz="1000" b="1" dirty="0">
                  <a:solidFill>
                    <a:srgbClr val="002060"/>
                  </a:solidFill>
                </a:rPr>
                <a:t>Copy:</a:t>
              </a:r>
              <a:r>
                <a:rPr lang="en-US" sz="1000" dirty="0">
                  <a:solidFill>
                    <a:srgbClr val="002060"/>
                  </a:solidFill>
                </a:rPr>
                <a:t> Allows Save a copy of a report using Save As.</a:t>
              </a:r>
            </a:p>
            <a:p>
              <a:r>
                <a:rPr lang="en-US" sz="1000" b="1" dirty="0">
                  <a:solidFill>
                    <a:srgbClr val="002060"/>
                  </a:solidFill>
                </a:rPr>
                <a:t>Create:</a:t>
              </a:r>
              <a:r>
                <a:rPr lang="en-US" sz="1000" dirty="0">
                  <a:solidFill>
                    <a:srgbClr val="002060"/>
                  </a:solidFill>
                </a:rPr>
                <a:t> Allows creating a new report.</a:t>
              </a:r>
            </a:p>
            <a:p>
              <a:r>
                <a:rPr lang="en-US" sz="1000" b="1" dirty="0">
                  <a:solidFill>
                    <a:srgbClr val="002060"/>
                  </a:solidFill>
                </a:rPr>
                <a:t>All:</a:t>
              </a:r>
              <a:r>
                <a:rPr lang="en-US" sz="1000" dirty="0">
                  <a:solidFill>
                    <a:srgbClr val="002060"/>
                  </a:solidFill>
                </a:rPr>
                <a:t> Allows everything.</a:t>
              </a:r>
            </a:p>
          </p:txBody>
        </p:sp>
        <p:cxnSp>
          <p:nvCxnSpPr>
            <p:cNvPr id="8" name="Straight Arrow Connector 7">
              <a:extLst>
                <a:ext uri="{FF2B5EF4-FFF2-40B4-BE49-F238E27FC236}">
                  <a16:creationId xmlns:a16="http://schemas.microsoft.com/office/drawing/2014/main" id="{D81F6FC5-FA72-4EA0-9700-6BEB414831D8}"/>
                </a:ext>
              </a:extLst>
            </p:cNvPr>
            <p:cNvCxnSpPr>
              <a:cxnSpLocks/>
            </p:cNvCxnSpPr>
            <p:nvPr/>
          </p:nvCxnSpPr>
          <p:spPr>
            <a:xfrm flipV="1">
              <a:off x="4267200" y="3186546"/>
              <a:ext cx="554182" cy="267854"/>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E21ACC4-CF2F-4A5B-BC12-C677AC1DD075}"/>
              </a:ext>
            </a:extLst>
          </p:cNvPr>
          <p:cNvGrpSpPr/>
          <p:nvPr/>
        </p:nvGrpSpPr>
        <p:grpSpPr>
          <a:xfrm>
            <a:off x="5529701" y="4579306"/>
            <a:ext cx="4005540" cy="501253"/>
            <a:chOff x="3864584" y="3759200"/>
            <a:chExt cx="4410043" cy="551872"/>
          </a:xfrm>
          <a:solidFill>
            <a:srgbClr val="FFC000"/>
          </a:solidFill>
        </p:grpSpPr>
        <p:sp>
          <p:nvSpPr>
            <p:cNvPr id="5" name="Rectangle 4">
              <a:extLst>
                <a:ext uri="{FF2B5EF4-FFF2-40B4-BE49-F238E27FC236}">
                  <a16:creationId xmlns:a16="http://schemas.microsoft.com/office/drawing/2014/main" id="{0A8710D3-0989-4BF5-ABD2-3D8E892D835C}"/>
                </a:ext>
              </a:extLst>
            </p:cNvPr>
            <p:cNvSpPr/>
            <p:nvPr/>
          </p:nvSpPr>
          <p:spPr>
            <a:xfrm>
              <a:off x="5379027" y="3777672"/>
              <a:ext cx="2895600" cy="5334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rgbClr val="002060"/>
                  </a:solidFill>
                </a:rPr>
                <a:t>View</a:t>
              </a:r>
              <a:r>
                <a:rPr lang="en-US" sz="1000" dirty="0">
                  <a:solidFill>
                    <a:srgbClr val="002060"/>
                  </a:solidFill>
                </a:rPr>
                <a:t> - Opens report in View mode.</a:t>
              </a:r>
            </a:p>
            <a:p>
              <a:r>
                <a:rPr lang="en-US" sz="1000" b="1" dirty="0">
                  <a:solidFill>
                    <a:srgbClr val="002060"/>
                  </a:solidFill>
                </a:rPr>
                <a:t>Edit</a:t>
              </a:r>
              <a:r>
                <a:rPr lang="en-US" sz="1000" dirty="0">
                  <a:solidFill>
                    <a:srgbClr val="002060"/>
                  </a:solidFill>
                </a:rPr>
                <a:t> - Opens report in Edit mode.</a:t>
              </a:r>
            </a:p>
          </p:txBody>
        </p:sp>
        <p:cxnSp>
          <p:nvCxnSpPr>
            <p:cNvPr id="12" name="Straight Arrow Connector 11">
              <a:extLst>
                <a:ext uri="{FF2B5EF4-FFF2-40B4-BE49-F238E27FC236}">
                  <a16:creationId xmlns:a16="http://schemas.microsoft.com/office/drawing/2014/main" id="{BCC0950A-EAD5-49AF-9D15-5CCB261E94FC}"/>
                </a:ext>
              </a:extLst>
            </p:cNvPr>
            <p:cNvCxnSpPr>
              <a:cxnSpLocks/>
            </p:cNvCxnSpPr>
            <p:nvPr/>
          </p:nvCxnSpPr>
          <p:spPr>
            <a:xfrm>
              <a:off x="3864584" y="3759200"/>
              <a:ext cx="1455561" cy="277091"/>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673153-1132-4390-9255-4EDDE0C6AEDC}"/>
              </a:ext>
            </a:extLst>
          </p:cNvPr>
          <p:cNvGrpSpPr/>
          <p:nvPr/>
        </p:nvGrpSpPr>
        <p:grpSpPr>
          <a:xfrm>
            <a:off x="4745313" y="4705143"/>
            <a:ext cx="5386608" cy="1238456"/>
            <a:chOff x="3000984" y="3897742"/>
            <a:chExt cx="5930579" cy="1363522"/>
          </a:xfrm>
          <a:solidFill>
            <a:srgbClr val="FFC000"/>
          </a:solidFill>
        </p:grpSpPr>
        <p:sp>
          <p:nvSpPr>
            <p:cNvPr id="7" name="Rectangle 6">
              <a:extLst>
                <a:ext uri="{FF2B5EF4-FFF2-40B4-BE49-F238E27FC236}">
                  <a16:creationId xmlns:a16="http://schemas.microsoft.com/office/drawing/2014/main" id="{B7018F36-5B09-4CDC-815F-BA523FD28336}"/>
                </a:ext>
              </a:extLst>
            </p:cNvPr>
            <p:cNvSpPr/>
            <p:nvPr/>
          </p:nvSpPr>
          <p:spPr>
            <a:xfrm>
              <a:off x="5410200" y="4495800"/>
              <a:ext cx="3521363" cy="765464"/>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err="1">
                  <a:solidFill>
                    <a:srgbClr val="002060"/>
                  </a:solidFill>
                </a:rPr>
                <a:t>fitToWidth</a:t>
              </a:r>
              <a:r>
                <a:rPr lang="en-US" sz="1000" b="1" dirty="0">
                  <a:solidFill>
                    <a:srgbClr val="002060"/>
                  </a:solidFill>
                </a:rPr>
                <a:t>:</a:t>
              </a:r>
              <a:r>
                <a:rPr lang="en-US" sz="1000" dirty="0">
                  <a:solidFill>
                    <a:srgbClr val="002060"/>
                  </a:solidFill>
                </a:rPr>
                <a:t> Fit to width of host HTML element.</a:t>
              </a:r>
            </a:p>
            <a:p>
              <a:r>
                <a:rPr lang="en-US" sz="1000" b="1" dirty="0" err="1">
                  <a:solidFill>
                    <a:srgbClr val="002060"/>
                  </a:solidFill>
                </a:rPr>
                <a:t>oneColumn</a:t>
              </a:r>
              <a:r>
                <a:rPr lang="en-US" sz="1000" b="1" dirty="0">
                  <a:solidFill>
                    <a:srgbClr val="002060"/>
                  </a:solidFill>
                </a:rPr>
                <a:t>: </a:t>
              </a:r>
              <a:r>
                <a:rPr lang="en-US" sz="1000" dirty="0">
                  <a:solidFill>
                    <a:srgbClr val="002060"/>
                  </a:solidFill>
                </a:rPr>
                <a:t>Opens in single column.</a:t>
              </a:r>
            </a:p>
            <a:p>
              <a:r>
                <a:rPr lang="en-US" sz="1000" b="1" dirty="0" err="1">
                  <a:solidFill>
                    <a:srgbClr val="002060"/>
                  </a:solidFill>
                </a:rPr>
                <a:t>actualSize</a:t>
              </a:r>
              <a:r>
                <a:rPr lang="en-US" sz="1000" dirty="0">
                  <a:solidFill>
                    <a:srgbClr val="002060"/>
                  </a:solidFill>
                </a:rPr>
                <a:t>: Actual size as designed in report</a:t>
              </a:r>
            </a:p>
          </p:txBody>
        </p:sp>
        <p:cxnSp>
          <p:nvCxnSpPr>
            <p:cNvPr id="16" name="Straight Arrow Connector 15">
              <a:extLst>
                <a:ext uri="{FF2B5EF4-FFF2-40B4-BE49-F238E27FC236}">
                  <a16:creationId xmlns:a16="http://schemas.microsoft.com/office/drawing/2014/main" id="{75622DCD-4B41-4F0A-AE98-7341847B80D1}"/>
                </a:ext>
              </a:extLst>
            </p:cNvPr>
            <p:cNvCxnSpPr>
              <a:cxnSpLocks/>
            </p:cNvCxnSpPr>
            <p:nvPr/>
          </p:nvCxnSpPr>
          <p:spPr>
            <a:xfrm>
              <a:off x="3000984" y="3897742"/>
              <a:ext cx="2356107" cy="86822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1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PowerBiEmbeddedScratchpad Sample</a:t>
            </a:r>
            <a:endParaRPr lang="en-US" dirty="0"/>
          </a:p>
        </p:txBody>
      </p:sp>
      <p:sp>
        <p:nvSpPr>
          <p:cNvPr id="3" name="Content Placeholder 2"/>
          <p:cNvSpPr>
            <a:spLocks noGrp="1"/>
          </p:cNvSpPr>
          <p:nvPr>
            <p:ph idx="1"/>
          </p:nvPr>
        </p:nvSpPr>
        <p:spPr>
          <a:xfrm>
            <a:off x="474785" y="1315922"/>
            <a:ext cx="11025554" cy="369332"/>
          </a:xfrm>
        </p:spPr>
        <p:txBody>
          <a:bodyPr/>
          <a:lstStyle/>
          <a:p>
            <a:r>
              <a:rPr lang="en-US" sz="2400" dirty="0">
                <a:hlinkClick r:id="rId2"/>
              </a:rPr>
              <a:t>https://github.com/CriticalPathTraining/PowerBiEmbeddedScratchpad</a:t>
            </a:r>
            <a:r>
              <a:rPr lang="en-US" sz="2400" dirty="0"/>
              <a:t> </a:t>
            </a:r>
          </a:p>
        </p:txBody>
      </p:sp>
      <p:pic>
        <p:nvPicPr>
          <p:cNvPr id="5" name="Picture 4">
            <a:extLst>
              <a:ext uri="{FF2B5EF4-FFF2-40B4-BE49-F238E27FC236}">
                <a16:creationId xmlns:a16="http://schemas.microsoft.com/office/drawing/2014/main" id="{CE619EAA-E2CC-498E-AE88-B839E6D90E3F}"/>
              </a:ext>
            </a:extLst>
          </p:cNvPr>
          <p:cNvPicPr>
            <a:picLocks noChangeAspect="1"/>
          </p:cNvPicPr>
          <p:nvPr/>
        </p:nvPicPr>
        <p:blipFill>
          <a:blip r:embed="rId3"/>
          <a:stretch>
            <a:fillRect/>
          </a:stretch>
        </p:blipFill>
        <p:spPr>
          <a:xfrm>
            <a:off x="872831" y="2007833"/>
            <a:ext cx="7970949" cy="4212234"/>
          </a:xfrm>
          <a:prstGeom prst="rect">
            <a:avLst/>
          </a:prstGeom>
          <a:ln>
            <a:solidFill>
              <a:schemeClr val="tx1">
                <a:lumMod val="50000"/>
                <a:lumOff val="50000"/>
              </a:schemeClr>
            </a:solidFill>
          </a:ln>
        </p:spPr>
      </p:pic>
    </p:spTree>
    <p:extLst>
      <p:ext uri="{BB962C8B-B14F-4D97-AF65-F5344CB8AC3E}">
        <p14:creationId xmlns:p14="http://schemas.microsoft.com/office/powerpoint/2010/main" val="3245955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9" y="6127649"/>
            <a:ext cx="11505460" cy="430887"/>
          </a:xfrm>
        </p:spPr>
        <p:txBody>
          <a:bodyPr anchor="ctr"/>
          <a:lstStyle/>
          <a:p>
            <a:r>
              <a:rPr lang="en-US" sz="2800" dirty="0"/>
              <a:t>The Power BI Embedded Scratchpad App</a:t>
            </a:r>
          </a:p>
        </p:txBody>
      </p:sp>
    </p:spTree>
    <p:extLst>
      <p:ext uri="{BB962C8B-B14F-4D97-AF65-F5344CB8AC3E}">
        <p14:creationId xmlns:p14="http://schemas.microsoft.com/office/powerpoint/2010/main" val="164467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CE5AD3-0B7E-4DD4-87BF-BD3DE7DBC9E7}"/>
              </a:ext>
            </a:extLst>
          </p:cNvPr>
          <p:cNvGrpSpPr/>
          <p:nvPr/>
        </p:nvGrpSpPr>
        <p:grpSpPr>
          <a:xfrm>
            <a:off x="1828800" y="2681456"/>
            <a:ext cx="8483600" cy="3754918"/>
            <a:chOff x="304800" y="2874482"/>
            <a:chExt cx="8483600" cy="3754918"/>
          </a:xfrm>
        </p:grpSpPr>
        <p:grpSp>
          <p:nvGrpSpPr>
            <p:cNvPr id="41" name="Group 40">
              <a:extLst>
                <a:ext uri="{FF2B5EF4-FFF2-40B4-BE49-F238E27FC236}">
                  <a16:creationId xmlns:a16="http://schemas.microsoft.com/office/drawing/2014/main" id="{FFFC05AC-751F-4182-A03B-7469C56029DD}"/>
                </a:ext>
              </a:extLst>
            </p:cNvPr>
            <p:cNvGrpSpPr/>
            <p:nvPr/>
          </p:nvGrpSpPr>
          <p:grpSpPr>
            <a:xfrm>
              <a:off x="304800" y="2910042"/>
              <a:ext cx="5988531" cy="3719358"/>
              <a:chOff x="365098" y="2380521"/>
              <a:chExt cx="5988531" cy="3719358"/>
            </a:xfrm>
          </p:grpSpPr>
          <p:sp>
            <p:nvSpPr>
              <p:cNvPr id="3" name="Rectangle 2">
                <a:extLst>
                  <a:ext uri="{FF2B5EF4-FFF2-40B4-BE49-F238E27FC236}">
                    <a16:creationId xmlns:a16="http://schemas.microsoft.com/office/drawing/2014/main" id="{7E6DF5A0-66AB-4DDF-B3AC-54C1F56AB7B8}"/>
                  </a:ext>
                </a:extLst>
              </p:cNvPr>
              <p:cNvSpPr/>
              <p:nvPr/>
            </p:nvSpPr>
            <p:spPr>
              <a:xfrm>
                <a:off x="365098" y="2794773"/>
                <a:ext cx="5988531" cy="33051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3">
                <a:extLst>
                  <a:ext uri="{FF2B5EF4-FFF2-40B4-BE49-F238E27FC236}">
                    <a16:creationId xmlns:a16="http://schemas.microsoft.com/office/drawing/2014/main" id="{A83E4B45-4224-4E73-A17E-F5574C50743B}"/>
                  </a:ext>
                </a:extLst>
              </p:cNvPr>
              <p:cNvSpPr/>
              <p:nvPr/>
            </p:nvSpPr>
            <p:spPr>
              <a:xfrm>
                <a:off x="365098" y="2380521"/>
                <a:ext cx="5988531" cy="394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Your HTML and CSS</a:t>
                </a:r>
                <a:endParaRPr lang="en-US" dirty="0">
                  <a:solidFill>
                    <a:schemeClr val="bg1"/>
                  </a:solidFill>
                </a:endParaRPr>
              </a:p>
            </p:txBody>
          </p:sp>
        </p:grpSp>
        <p:grpSp>
          <p:nvGrpSpPr>
            <p:cNvPr id="5" name="Group 4">
              <a:extLst>
                <a:ext uri="{FF2B5EF4-FFF2-40B4-BE49-F238E27FC236}">
                  <a16:creationId xmlns:a16="http://schemas.microsoft.com/office/drawing/2014/main" id="{827F9A81-7C94-4B8E-9029-37FCFD7070D5}"/>
                </a:ext>
              </a:extLst>
            </p:cNvPr>
            <p:cNvGrpSpPr/>
            <p:nvPr/>
          </p:nvGrpSpPr>
          <p:grpSpPr>
            <a:xfrm>
              <a:off x="6315924" y="2874482"/>
              <a:ext cx="2472476" cy="1050058"/>
              <a:chOff x="6315924" y="2874482"/>
              <a:chExt cx="2472476" cy="1050058"/>
            </a:xfrm>
          </p:grpSpPr>
          <p:sp>
            <p:nvSpPr>
              <p:cNvPr id="38" name="Rectangle 37">
                <a:extLst>
                  <a:ext uri="{FF2B5EF4-FFF2-40B4-BE49-F238E27FC236}">
                    <a16:creationId xmlns:a16="http://schemas.microsoft.com/office/drawing/2014/main" id="{4F750BCD-DF07-4677-95B6-F227829659E0}"/>
                  </a:ext>
                </a:extLst>
              </p:cNvPr>
              <p:cNvSpPr/>
              <p:nvPr/>
            </p:nvSpPr>
            <p:spPr>
              <a:xfrm>
                <a:off x="7227328" y="2926672"/>
                <a:ext cx="1561072" cy="997868"/>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Web Hosting Server</a:t>
                </a:r>
              </a:p>
            </p:txBody>
          </p:sp>
          <p:sp>
            <p:nvSpPr>
              <p:cNvPr id="39" name="Arrow: Left 38">
                <a:extLst>
                  <a:ext uri="{FF2B5EF4-FFF2-40B4-BE49-F238E27FC236}">
                    <a16:creationId xmlns:a16="http://schemas.microsoft.com/office/drawing/2014/main" id="{0665E21E-EA0A-46D4-91ED-FF0B81A0D8BB}"/>
                  </a:ext>
                </a:extLst>
              </p:cNvPr>
              <p:cNvSpPr/>
              <p:nvPr/>
            </p:nvSpPr>
            <p:spPr>
              <a:xfrm>
                <a:off x="6315924" y="2874482"/>
                <a:ext cx="2435557" cy="500028"/>
              </a:xfrm>
              <a:prstGeom prst="leftArrow">
                <a:avLst>
                  <a:gd name="adj1" fmla="val 50000"/>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lumMod val="90000"/>
                        <a:lumOff val="10000"/>
                      </a:schemeClr>
                    </a:solidFill>
                  </a:rPr>
                  <a:t>https://app1.mydomain.com</a:t>
                </a:r>
              </a:p>
            </p:txBody>
          </p:sp>
        </p:grpSp>
      </p:grpSp>
      <p:sp>
        <p:nvSpPr>
          <p:cNvPr id="2" name="Title 1">
            <a:extLst>
              <a:ext uri="{FF2B5EF4-FFF2-40B4-BE49-F238E27FC236}">
                <a16:creationId xmlns:a16="http://schemas.microsoft.com/office/drawing/2014/main" id="{CF41AD98-2CED-48A6-8179-854DE108B5DB}"/>
              </a:ext>
            </a:extLst>
          </p:cNvPr>
          <p:cNvSpPr>
            <a:spLocks noGrp="1"/>
          </p:cNvSpPr>
          <p:nvPr>
            <p:ph type="title"/>
          </p:nvPr>
        </p:nvSpPr>
        <p:spPr/>
        <p:txBody>
          <a:bodyPr/>
          <a:lstStyle/>
          <a:p>
            <a:r>
              <a:rPr lang="en-US" dirty="0"/>
              <a:t>Report Embedding Architecture</a:t>
            </a:r>
          </a:p>
        </p:txBody>
      </p:sp>
      <p:sp>
        <p:nvSpPr>
          <p:cNvPr id="46" name="Content Placeholder 45">
            <a:extLst>
              <a:ext uri="{FF2B5EF4-FFF2-40B4-BE49-F238E27FC236}">
                <a16:creationId xmlns:a16="http://schemas.microsoft.com/office/drawing/2014/main" id="{AAF5B797-1388-4544-AE34-B96AA43A3C49}"/>
              </a:ext>
            </a:extLst>
          </p:cNvPr>
          <p:cNvSpPr>
            <a:spLocks noGrp="1"/>
          </p:cNvSpPr>
          <p:nvPr>
            <p:ph idx="1"/>
          </p:nvPr>
        </p:nvSpPr>
        <p:spPr/>
        <p:txBody>
          <a:bodyPr>
            <a:normAutofit/>
          </a:bodyPr>
          <a:lstStyle/>
          <a:p>
            <a:r>
              <a:rPr lang="en-US" sz="2000" dirty="0"/>
              <a:t>Embedding involves creating an </a:t>
            </a:r>
            <a:r>
              <a:rPr lang="en-US" sz="2000" dirty="0" err="1"/>
              <a:t>iFrame</a:t>
            </a:r>
            <a:r>
              <a:rPr lang="en-US" sz="2000" dirty="0"/>
              <a:t> on the page</a:t>
            </a:r>
          </a:p>
          <a:p>
            <a:pPr lvl="1"/>
            <a:r>
              <a:rPr lang="en-US" sz="1800" dirty="0"/>
              <a:t>PBIJS transparently creates </a:t>
            </a:r>
            <a:r>
              <a:rPr lang="en-US" sz="1800" dirty="0" err="1"/>
              <a:t>iFrame</a:t>
            </a:r>
            <a:r>
              <a:rPr lang="en-US" sz="1800" dirty="0"/>
              <a:t> and sets source to Power BI Service</a:t>
            </a:r>
          </a:p>
          <a:p>
            <a:pPr lvl="1"/>
            <a:r>
              <a:rPr lang="en-US" sz="1800" b="1" i="1" dirty="0">
                <a:solidFill>
                  <a:srgbClr val="9F002D"/>
                </a:solidFill>
              </a:rPr>
              <a:t>The </a:t>
            </a:r>
            <a:r>
              <a:rPr lang="en-US" sz="1800" b="1" i="1" dirty="0" err="1">
                <a:solidFill>
                  <a:srgbClr val="9F002D"/>
                </a:solidFill>
              </a:rPr>
              <a:t>iFrame</a:t>
            </a:r>
            <a:r>
              <a:rPr lang="en-US" sz="1800" b="1" i="1" dirty="0">
                <a:solidFill>
                  <a:srgbClr val="9F002D"/>
                </a:solidFill>
              </a:rPr>
              <a:t> and hosting page originate from different DNS domains</a:t>
            </a:r>
          </a:p>
        </p:txBody>
      </p:sp>
      <p:sp>
        <p:nvSpPr>
          <p:cNvPr id="32" name="Rectangle: Rounded Corners 31">
            <a:extLst>
              <a:ext uri="{FF2B5EF4-FFF2-40B4-BE49-F238E27FC236}">
                <a16:creationId xmlns:a16="http://schemas.microsoft.com/office/drawing/2014/main" id="{07E18CE7-0930-49CC-BFEE-A1AFF7D2D30B}"/>
              </a:ext>
            </a:extLst>
          </p:cNvPr>
          <p:cNvSpPr/>
          <p:nvPr/>
        </p:nvSpPr>
        <p:spPr>
          <a:xfrm>
            <a:off x="1971187" y="3315497"/>
            <a:ext cx="1270978" cy="604989"/>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Your</a:t>
            </a:r>
          </a:p>
          <a:p>
            <a:pPr algn="ctr"/>
            <a:r>
              <a:rPr lang="en-US" sz="1400" dirty="0"/>
              <a:t>JavaScript</a:t>
            </a:r>
          </a:p>
        </p:txBody>
      </p:sp>
      <p:grpSp>
        <p:nvGrpSpPr>
          <p:cNvPr id="10" name="Group 9">
            <a:extLst>
              <a:ext uri="{FF2B5EF4-FFF2-40B4-BE49-F238E27FC236}">
                <a16:creationId xmlns:a16="http://schemas.microsoft.com/office/drawing/2014/main" id="{B161C3F3-7C6E-4AD1-979E-E85DFD3BA70B}"/>
              </a:ext>
            </a:extLst>
          </p:cNvPr>
          <p:cNvGrpSpPr/>
          <p:nvPr/>
        </p:nvGrpSpPr>
        <p:grpSpPr>
          <a:xfrm>
            <a:off x="6569815" y="4876740"/>
            <a:ext cx="3838935" cy="1033428"/>
            <a:chOff x="5045812" y="5069766"/>
            <a:chExt cx="3838935" cy="1033428"/>
          </a:xfrm>
        </p:grpSpPr>
        <p:sp>
          <p:nvSpPr>
            <p:cNvPr id="14" name="Rectangle 13">
              <a:extLst>
                <a:ext uri="{FF2B5EF4-FFF2-40B4-BE49-F238E27FC236}">
                  <a16:creationId xmlns:a16="http://schemas.microsoft.com/office/drawing/2014/main" id="{73C11B0F-CC30-429B-B60B-1910118794AE}"/>
                </a:ext>
              </a:extLst>
            </p:cNvPr>
            <p:cNvSpPr/>
            <p:nvPr/>
          </p:nvSpPr>
          <p:spPr>
            <a:xfrm>
              <a:off x="7086600" y="5111367"/>
              <a:ext cx="1798147" cy="991827"/>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Power BI Service</a:t>
              </a:r>
            </a:p>
          </p:txBody>
        </p:sp>
        <p:sp>
          <p:nvSpPr>
            <p:cNvPr id="35" name="Arrow: Left 34">
              <a:extLst>
                <a:ext uri="{FF2B5EF4-FFF2-40B4-BE49-F238E27FC236}">
                  <a16:creationId xmlns:a16="http://schemas.microsoft.com/office/drawing/2014/main" id="{84B22C98-A043-47DD-8CB9-842F6D92D52A}"/>
                </a:ext>
              </a:extLst>
            </p:cNvPr>
            <p:cNvSpPr/>
            <p:nvPr/>
          </p:nvSpPr>
          <p:spPr>
            <a:xfrm>
              <a:off x="5045812" y="5069766"/>
              <a:ext cx="3803481" cy="500028"/>
            </a:xfrm>
            <a:prstGeom prst="leftArrow">
              <a:avLst>
                <a:gd name="adj1" fmla="val 50000"/>
                <a:gd name="adj2" fmla="val 50000"/>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90000"/>
                      <a:lumOff val="10000"/>
                    </a:schemeClr>
                  </a:solidFill>
                </a:rPr>
                <a:t>https://wabi-us-east2-redirect.analysis.windows.net/</a:t>
              </a:r>
            </a:p>
          </p:txBody>
        </p:sp>
      </p:grpSp>
      <p:grpSp>
        <p:nvGrpSpPr>
          <p:cNvPr id="7" name="Group 6">
            <a:extLst>
              <a:ext uri="{FF2B5EF4-FFF2-40B4-BE49-F238E27FC236}">
                <a16:creationId xmlns:a16="http://schemas.microsoft.com/office/drawing/2014/main" id="{196CA4B5-377D-4DCE-B7AD-EA6C8255F406}"/>
              </a:ext>
            </a:extLst>
          </p:cNvPr>
          <p:cNvGrpSpPr/>
          <p:nvPr/>
        </p:nvGrpSpPr>
        <p:grpSpPr>
          <a:xfrm>
            <a:off x="1971187" y="3987813"/>
            <a:ext cx="1270978" cy="726717"/>
            <a:chOff x="447187" y="4180836"/>
            <a:chExt cx="1270978" cy="726717"/>
          </a:xfrm>
        </p:grpSpPr>
        <p:sp>
          <p:nvSpPr>
            <p:cNvPr id="37" name="Rectangle: Rounded Corners 36">
              <a:extLst>
                <a:ext uri="{FF2B5EF4-FFF2-40B4-BE49-F238E27FC236}">
                  <a16:creationId xmlns:a16="http://schemas.microsoft.com/office/drawing/2014/main" id="{3EF9871E-0A95-4FD3-89C8-74B5F17E28C3}"/>
                </a:ext>
              </a:extLst>
            </p:cNvPr>
            <p:cNvSpPr/>
            <p:nvPr/>
          </p:nvSpPr>
          <p:spPr>
            <a:xfrm>
              <a:off x="447187" y="4400469"/>
              <a:ext cx="1270978" cy="507084"/>
            </a:xfrm>
            <a:prstGeom prst="roundRect">
              <a:avLst/>
            </a:prstGeom>
            <a:solidFill>
              <a:schemeClr val="accent5">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Embedding Data</a:t>
              </a:r>
            </a:p>
          </p:txBody>
        </p:sp>
        <p:sp>
          <p:nvSpPr>
            <p:cNvPr id="42" name="Arrow: Down 41">
              <a:extLst>
                <a:ext uri="{FF2B5EF4-FFF2-40B4-BE49-F238E27FC236}">
                  <a16:creationId xmlns:a16="http://schemas.microsoft.com/office/drawing/2014/main" id="{0D033B2E-9CA2-47D7-92A5-7D2A4BC4BF92}"/>
                </a:ext>
              </a:extLst>
            </p:cNvPr>
            <p:cNvSpPr/>
            <p:nvPr/>
          </p:nvSpPr>
          <p:spPr>
            <a:xfrm>
              <a:off x="966386" y="418083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14EF9C-26B7-4CEB-BA71-6C9C1CC91B26}"/>
              </a:ext>
            </a:extLst>
          </p:cNvPr>
          <p:cNvGrpSpPr/>
          <p:nvPr/>
        </p:nvGrpSpPr>
        <p:grpSpPr>
          <a:xfrm>
            <a:off x="1970350" y="4789227"/>
            <a:ext cx="1270978" cy="719344"/>
            <a:chOff x="446350" y="4982253"/>
            <a:chExt cx="1270978" cy="719344"/>
          </a:xfrm>
        </p:grpSpPr>
        <p:sp>
          <p:nvSpPr>
            <p:cNvPr id="36" name="Rectangle: Rounded Corners 35">
              <a:extLst>
                <a:ext uri="{FF2B5EF4-FFF2-40B4-BE49-F238E27FC236}">
                  <a16:creationId xmlns:a16="http://schemas.microsoft.com/office/drawing/2014/main" id="{85C8D661-20CE-4C25-AC30-0937E3056066}"/>
                </a:ext>
              </a:extLst>
            </p:cNvPr>
            <p:cNvSpPr/>
            <p:nvPr/>
          </p:nvSpPr>
          <p:spPr>
            <a:xfrm>
              <a:off x="446350" y="5194513"/>
              <a:ext cx="1270978" cy="50708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powerbi.js</a:t>
              </a:r>
            </a:p>
          </p:txBody>
        </p:sp>
        <p:sp>
          <p:nvSpPr>
            <p:cNvPr id="43" name="Arrow: Down 42">
              <a:extLst>
                <a:ext uri="{FF2B5EF4-FFF2-40B4-BE49-F238E27FC236}">
                  <a16:creationId xmlns:a16="http://schemas.microsoft.com/office/drawing/2014/main" id="{F3D8EACF-5C00-4E87-ABCD-AF7EC79139A6}"/>
                </a:ext>
              </a:extLst>
            </p:cNvPr>
            <p:cNvSpPr/>
            <p:nvPr/>
          </p:nvSpPr>
          <p:spPr>
            <a:xfrm>
              <a:off x="966386" y="4982253"/>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92AE409-5C60-427F-9F33-D60162B26574}"/>
              </a:ext>
            </a:extLst>
          </p:cNvPr>
          <p:cNvGrpSpPr/>
          <p:nvPr/>
        </p:nvGrpSpPr>
        <p:grpSpPr>
          <a:xfrm>
            <a:off x="3295516" y="3946865"/>
            <a:ext cx="3188537" cy="2227449"/>
            <a:chOff x="1771513" y="4139888"/>
            <a:chExt cx="3188537" cy="2227449"/>
          </a:xfrm>
        </p:grpSpPr>
        <p:sp>
          <p:nvSpPr>
            <p:cNvPr id="29" name="Rectangle 28">
              <a:extLst>
                <a:ext uri="{FF2B5EF4-FFF2-40B4-BE49-F238E27FC236}">
                  <a16:creationId xmlns:a16="http://schemas.microsoft.com/office/drawing/2014/main" id="{58F2D74B-08D1-4190-AD54-E3997EAE809A}"/>
                </a:ext>
              </a:extLst>
            </p:cNvPr>
            <p:cNvSpPr/>
            <p:nvPr/>
          </p:nvSpPr>
          <p:spPr>
            <a:xfrm>
              <a:off x="2321451" y="4508830"/>
              <a:ext cx="2638599" cy="185850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31" name="Rectangle 30">
              <a:extLst>
                <a:ext uri="{FF2B5EF4-FFF2-40B4-BE49-F238E27FC236}">
                  <a16:creationId xmlns:a16="http://schemas.microsoft.com/office/drawing/2014/main" id="{2091A2F0-30AB-438B-A206-C0A51C813303}"/>
                </a:ext>
              </a:extLst>
            </p:cNvPr>
            <p:cNvSpPr/>
            <p:nvPr/>
          </p:nvSpPr>
          <p:spPr>
            <a:xfrm>
              <a:off x="2316371" y="4139888"/>
              <a:ext cx="2638599" cy="337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iFrame</a:t>
              </a:r>
              <a:endParaRPr lang="en-US" sz="2000" dirty="0">
                <a:solidFill>
                  <a:schemeClr val="bg1"/>
                </a:solidFill>
              </a:endParaRPr>
            </a:p>
          </p:txBody>
        </p:sp>
        <p:sp>
          <p:nvSpPr>
            <p:cNvPr id="44" name="Arrow: Right 43">
              <a:extLst>
                <a:ext uri="{FF2B5EF4-FFF2-40B4-BE49-F238E27FC236}">
                  <a16:creationId xmlns:a16="http://schemas.microsoft.com/office/drawing/2014/main" id="{CA90072A-ABBC-4267-BE9B-480834E5DB59}"/>
                </a:ext>
              </a:extLst>
            </p:cNvPr>
            <p:cNvSpPr/>
            <p:nvPr/>
          </p:nvSpPr>
          <p:spPr>
            <a:xfrm>
              <a:off x="1771513" y="5297708"/>
              <a:ext cx="428191" cy="261013"/>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5F38F72E-DD11-413B-8FD9-80B03F32ACB8}"/>
              </a:ext>
            </a:extLst>
          </p:cNvPr>
          <p:cNvPicPr>
            <a:picLocks noChangeAspect="1"/>
          </p:cNvPicPr>
          <p:nvPr/>
        </p:nvPicPr>
        <p:blipFill rotWithShape="1">
          <a:blip r:embed="rId2"/>
          <a:srcRect l="-195" t="17847" r="195" b="-17847"/>
          <a:stretch/>
        </p:blipFill>
        <p:spPr>
          <a:xfrm>
            <a:off x="3840374" y="4315804"/>
            <a:ext cx="2629349" cy="2237396"/>
          </a:xfrm>
          <a:prstGeom prst="rect">
            <a:avLst/>
          </a:prstGeom>
        </p:spPr>
      </p:pic>
    </p:spTree>
    <p:extLst>
      <p:ext uri="{BB962C8B-B14F-4D97-AF65-F5344CB8AC3E}">
        <p14:creationId xmlns:p14="http://schemas.microsoft.com/office/powerpoint/2010/main" val="245370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a:t>Post Message Communications Flow</a:t>
            </a:r>
            <a:endParaRPr lang="en-US" dirty="0"/>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idx="1"/>
          </p:nvPr>
        </p:nvSpPr>
        <p:spPr/>
        <p:txBody>
          <a:bodyPr/>
          <a:lstStyle/>
          <a:p>
            <a:r>
              <a:rPr lang="en-US"/>
              <a:t>4 extra libraries used communicate with report in iFrame</a:t>
            </a:r>
          </a:p>
          <a:p>
            <a:pPr lvl="1"/>
            <a:r>
              <a:rPr lang="en-US"/>
              <a:t>window-post-message-proxy (WPMP)</a:t>
            </a:r>
          </a:p>
          <a:p>
            <a:pPr lvl="1"/>
            <a:r>
              <a:rPr lang="en-US"/>
              <a:t>http-post-message (HPM)</a:t>
            </a:r>
          </a:p>
          <a:p>
            <a:pPr lvl="1"/>
            <a:r>
              <a:rPr lang="en-US"/>
              <a:t>powerbi-router (PBIR)</a:t>
            </a:r>
          </a:p>
          <a:p>
            <a:pPr lvl="1"/>
            <a:r>
              <a:rPr lang="en-US"/>
              <a:t>powerbi-models (PBIM)</a:t>
            </a:r>
          </a:p>
          <a:p>
            <a:pPr lvl="1"/>
            <a:endParaRPr lang="en-US" dirty="0"/>
          </a:p>
        </p:txBody>
      </p:sp>
      <p:sp>
        <p:nvSpPr>
          <p:cNvPr id="21" name="Rectangle 20">
            <a:extLst>
              <a:ext uri="{FF2B5EF4-FFF2-40B4-BE49-F238E27FC236}">
                <a16:creationId xmlns:a16="http://schemas.microsoft.com/office/drawing/2014/main" id="{B556A472-DA40-43AB-AE92-6B290B3770A6}"/>
              </a:ext>
            </a:extLst>
          </p:cNvPr>
          <p:cNvSpPr/>
          <p:nvPr/>
        </p:nvSpPr>
        <p:spPr>
          <a:xfrm>
            <a:off x="1889760" y="3657600"/>
            <a:ext cx="8244840" cy="2971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2188865" y="4103138"/>
            <a:ext cx="1130440" cy="561776"/>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6093014" y="4103142"/>
            <a:ext cx="3821139" cy="233106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13" name="Rectangle 12">
            <a:extLst>
              <a:ext uri="{FF2B5EF4-FFF2-40B4-BE49-F238E27FC236}">
                <a16:creationId xmlns:a16="http://schemas.microsoft.com/office/drawing/2014/main" id="{9F192ADB-930A-4DC4-B36E-4A70A051E5DE}"/>
              </a:ext>
            </a:extLst>
          </p:cNvPr>
          <p:cNvSpPr/>
          <p:nvPr/>
        </p:nvSpPr>
        <p:spPr>
          <a:xfrm>
            <a:off x="6093014" y="3809171"/>
            <a:ext cx="3821139" cy="2939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iFrame</a:t>
            </a:r>
            <a:endParaRPr lang="en-US" sz="1600" dirty="0">
              <a:solidFill>
                <a:schemeClr val="bg1"/>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188865" y="5673453"/>
            <a:ext cx="1130440" cy="60389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grpSp>
        <p:nvGrpSpPr>
          <p:cNvPr id="26" name="Group 25">
            <a:extLst>
              <a:ext uri="{FF2B5EF4-FFF2-40B4-BE49-F238E27FC236}">
                <a16:creationId xmlns:a16="http://schemas.microsoft.com/office/drawing/2014/main" id="{215F0EC8-BD44-4C9E-8175-1B16D8AB0EA6}"/>
              </a:ext>
            </a:extLst>
          </p:cNvPr>
          <p:cNvGrpSpPr/>
          <p:nvPr/>
        </p:nvGrpSpPr>
        <p:grpSpPr>
          <a:xfrm>
            <a:off x="3402437" y="5693789"/>
            <a:ext cx="2410826" cy="583556"/>
            <a:chOff x="4746255" y="2753031"/>
            <a:chExt cx="3323216" cy="604990"/>
          </a:xfrm>
        </p:grpSpPr>
        <p:sp>
          <p:nvSpPr>
            <p:cNvPr id="23" name="Rectangle: Rounded Corners 22">
              <a:extLst>
                <a:ext uri="{FF2B5EF4-FFF2-40B4-BE49-F238E27FC236}">
                  <a16:creationId xmlns:a16="http://schemas.microsoft.com/office/drawing/2014/main" id="{9F75C0CD-D91C-478C-B5F9-F678AD0859F5}"/>
                </a:ext>
              </a:extLst>
            </p:cNvPr>
            <p:cNvSpPr/>
            <p:nvPr/>
          </p:nvSpPr>
          <p:spPr>
            <a:xfrm>
              <a:off x="4746255" y="2753032"/>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HPM</a:t>
              </a:r>
            </a:p>
          </p:txBody>
        </p:sp>
        <p:sp>
          <p:nvSpPr>
            <p:cNvPr id="24" name="Rectangle: Rounded Corners 23">
              <a:extLst>
                <a:ext uri="{FF2B5EF4-FFF2-40B4-BE49-F238E27FC236}">
                  <a16:creationId xmlns:a16="http://schemas.microsoft.com/office/drawing/2014/main" id="{B3CE985A-0612-4329-AC2E-D25A42EBE024}"/>
                </a:ext>
              </a:extLst>
            </p:cNvPr>
            <p:cNvSpPr/>
            <p:nvPr/>
          </p:nvSpPr>
          <p:spPr>
            <a:xfrm>
              <a:off x="5894193" y="2753031"/>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PBIR</a:t>
              </a:r>
            </a:p>
          </p:txBody>
        </p:sp>
        <p:sp>
          <p:nvSpPr>
            <p:cNvPr id="25" name="Rectangle: Rounded Corners 24">
              <a:extLst>
                <a:ext uri="{FF2B5EF4-FFF2-40B4-BE49-F238E27FC236}">
                  <a16:creationId xmlns:a16="http://schemas.microsoft.com/office/drawing/2014/main" id="{C3BE52AA-5D98-4663-919B-EB4EB786BC52}"/>
                </a:ext>
              </a:extLst>
            </p:cNvPr>
            <p:cNvSpPr/>
            <p:nvPr/>
          </p:nvSpPr>
          <p:spPr>
            <a:xfrm>
              <a:off x="7033293" y="2753031"/>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WPMP</a:t>
              </a:r>
            </a:p>
          </p:txBody>
        </p:sp>
      </p:grpSp>
      <p:grpSp>
        <p:nvGrpSpPr>
          <p:cNvPr id="31" name="Group 30">
            <a:extLst>
              <a:ext uri="{FF2B5EF4-FFF2-40B4-BE49-F238E27FC236}">
                <a16:creationId xmlns:a16="http://schemas.microsoft.com/office/drawing/2014/main" id="{56965B35-26D5-42F1-82B2-C9BF6EBA170A}"/>
              </a:ext>
            </a:extLst>
          </p:cNvPr>
          <p:cNvGrpSpPr/>
          <p:nvPr/>
        </p:nvGrpSpPr>
        <p:grpSpPr>
          <a:xfrm>
            <a:off x="6327593" y="5693792"/>
            <a:ext cx="2410825" cy="583555"/>
            <a:chOff x="4469539" y="5621819"/>
            <a:chExt cx="2209798" cy="628444"/>
          </a:xfrm>
        </p:grpSpPr>
        <p:sp>
          <p:nvSpPr>
            <p:cNvPr id="28" name="Rectangle: Rounded Corners 27">
              <a:extLst>
                <a:ext uri="{FF2B5EF4-FFF2-40B4-BE49-F238E27FC236}">
                  <a16:creationId xmlns:a16="http://schemas.microsoft.com/office/drawing/2014/main" id="{0FCB4F5B-4CD9-4DC7-911E-A3814580BD0F}"/>
                </a:ext>
              </a:extLst>
            </p:cNvPr>
            <p:cNvSpPr/>
            <p:nvPr/>
          </p:nvSpPr>
          <p:spPr>
            <a:xfrm>
              <a:off x="5990322"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HPM</a:t>
              </a:r>
            </a:p>
          </p:txBody>
        </p:sp>
        <p:sp>
          <p:nvSpPr>
            <p:cNvPr id="29" name="Rectangle: Rounded Corners 28">
              <a:extLst>
                <a:ext uri="{FF2B5EF4-FFF2-40B4-BE49-F238E27FC236}">
                  <a16:creationId xmlns:a16="http://schemas.microsoft.com/office/drawing/2014/main" id="{88BC2CD1-E5D3-48D6-888E-B4DE9D8BD66F}"/>
                </a:ext>
              </a:extLst>
            </p:cNvPr>
            <p:cNvSpPr/>
            <p:nvPr/>
          </p:nvSpPr>
          <p:spPr>
            <a:xfrm>
              <a:off x="5234172"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PBIR</a:t>
              </a:r>
            </a:p>
          </p:txBody>
        </p:sp>
        <p:sp>
          <p:nvSpPr>
            <p:cNvPr id="30" name="Rectangle: Rounded Corners 29">
              <a:extLst>
                <a:ext uri="{FF2B5EF4-FFF2-40B4-BE49-F238E27FC236}">
                  <a16:creationId xmlns:a16="http://schemas.microsoft.com/office/drawing/2014/main" id="{74E4D1D2-C50F-439E-99DB-AFD76ACEFA7C}"/>
                </a:ext>
              </a:extLst>
            </p:cNvPr>
            <p:cNvSpPr/>
            <p:nvPr/>
          </p:nvSpPr>
          <p:spPr>
            <a:xfrm>
              <a:off x="4469539"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WPMP</a:t>
              </a:r>
            </a:p>
          </p:txBody>
        </p:sp>
      </p:grpSp>
      <p:sp>
        <p:nvSpPr>
          <p:cNvPr id="14" name="Arrow: Right 13">
            <a:extLst>
              <a:ext uri="{FF2B5EF4-FFF2-40B4-BE49-F238E27FC236}">
                <a16:creationId xmlns:a16="http://schemas.microsoft.com/office/drawing/2014/main" id="{51E45106-C826-496F-9B6A-DDF98A116728}"/>
              </a:ext>
            </a:extLst>
          </p:cNvPr>
          <p:cNvSpPr/>
          <p:nvPr/>
        </p:nvSpPr>
        <p:spPr>
          <a:xfrm>
            <a:off x="5871852" y="5780317"/>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8BE644B-60F4-4B1B-ABD4-D292E4124BC5}"/>
              </a:ext>
            </a:extLst>
          </p:cNvPr>
          <p:cNvSpPr/>
          <p:nvPr/>
        </p:nvSpPr>
        <p:spPr>
          <a:xfrm flipH="1">
            <a:off x="5835823" y="5952612"/>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7181380" y="4267708"/>
            <a:ext cx="2356911" cy="1132114"/>
          </a:xfrm>
          <a:prstGeom prst="rect">
            <a:avLst/>
          </a:prstGeom>
          <a:ln w="19050">
            <a:solidFill>
              <a:schemeClr val="tx1"/>
            </a:solidFill>
          </a:ln>
        </p:spPr>
      </p:pic>
      <p:sp>
        <p:nvSpPr>
          <p:cNvPr id="35" name="Rectangle: Rounded Corners 34">
            <a:extLst>
              <a:ext uri="{FF2B5EF4-FFF2-40B4-BE49-F238E27FC236}">
                <a16:creationId xmlns:a16="http://schemas.microsoft.com/office/drawing/2014/main" id="{77BD4D74-19B4-4447-BD74-D4D6EDCDBC43}"/>
              </a:ext>
            </a:extLst>
          </p:cNvPr>
          <p:cNvSpPr/>
          <p:nvPr/>
        </p:nvSpPr>
        <p:spPr>
          <a:xfrm>
            <a:off x="2188865" y="4882508"/>
            <a:ext cx="1130440" cy="60389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p:txBody>
      </p:sp>
      <p:sp>
        <p:nvSpPr>
          <p:cNvPr id="32" name="Arrow: Down 31">
            <a:extLst>
              <a:ext uri="{FF2B5EF4-FFF2-40B4-BE49-F238E27FC236}">
                <a16:creationId xmlns:a16="http://schemas.microsoft.com/office/drawing/2014/main" id="{0B0584F4-1AA9-4B9E-B0C5-E110E0FF399A}"/>
              </a:ext>
            </a:extLst>
          </p:cNvPr>
          <p:cNvSpPr/>
          <p:nvPr/>
        </p:nvSpPr>
        <p:spPr>
          <a:xfrm>
            <a:off x="2637795" y="470819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6BB9D25-5BEF-4279-862E-C3A55BF3A853}"/>
              </a:ext>
            </a:extLst>
          </p:cNvPr>
          <p:cNvSpPr/>
          <p:nvPr/>
        </p:nvSpPr>
        <p:spPr>
          <a:xfrm>
            <a:off x="2624053" y="5510027"/>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4A7BC5D-A979-4406-915D-A72FC9625837}"/>
              </a:ext>
            </a:extLst>
          </p:cNvPr>
          <p:cNvSpPr/>
          <p:nvPr/>
        </p:nvSpPr>
        <p:spPr>
          <a:xfrm flipV="1">
            <a:off x="8243544" y="5458794"/>
            <a:ext cx="232580" cy="176027"/>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244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56A472-DA40-43AB-AE92-6B290B3770A6}"/>
              </a:ext>
            </a:extLst>
          </p:cNvPr>
          <p:cNvSpPr/>
          <p:nvPr/>
        </p:nvSpPr>
        <p:spPr>
          <a:xfrm>
            <a:off x="1905000" y="3137019"/>
            <a:ext cx="8573654" cy="35685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a:t>A Promise-based Programming Model</a:t>
            </a:r>
            <a:endParaRPr lang="en-US" dirty="0"/>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idx="1"/>
          </p:nvPr>
        </p:nvSpPr>
        <p:spPr/>
        <p:txBody>
          <a:bodyPr/>
          <a:lstStyle/>
          <a:p>
            <a:r>
              <a:rPr lang="en-US"/>
              <a:t>Design of PBIJS simulates HTTP protocol</a:t>
            </a:r>
          </a:p>
          <a:p>
            <a:pPr lvl="1"/>
            <a:r>
              <a:rPr lang="en-US"/>
              <a:t>Creates more intuitive programming model for developers</a:t>
            </a:r>
          </a:p>
          <a:p>
            <a:pPr lvl="1"/>
            <a:r>
              <a:rPr lang="en-US"/>
              <a:t>Programming based on asynchronous requests and promises</a:t>
            </a:r>
          </a:p>
          <a:p>
            <a:pPr lvl="1"/>
            <a:r>
              <a:rPr lang="en-US"/>
              <a:t>Embedded objects programmed using actions and events</a:t>
            </a:r>
          </a:p>
          <a:p>
            <a:pPr lvl="1"/>
            <a:endParaRPr lang="en-US" dirty="0"/>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2034986" y="4680638"/>
            <a:ext cx="1013015" cy="561776"/>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6795248" y="3268188"/>
            <a:ext cx="3527783" cy="335613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3634816" y="3722328"/>
            <a:ext cx="937184" cy="252607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7443746" y="4296573"/>
            <a:ext cx="2705100" cy="1299363"/>
          </a:xfrm>
          <a:prstGeom prst="rect">
            <a:avLst/>
          </a:prstGeom>
          <a:ln w="19050">
            <a:solidFill>
              <a:schemeClr val="tx1"/>
            </a:solidFill>
          </a:ln>
        </p:spPr>
      </p:pic>
      <p:grpSp>
        <p:nvGrpSpPr>
          <p:cNvPr id="10" name="Group 9">
            <a:extLst>
              <a:ext uri="{FF2B5EF4-FFF2-40B4-BE49-F238E27FC236}">
                <a16:creationId xmlns:a16="http://schemas.microsoft.com/office/drawing/2014/main" id="{6A5BC25F-78E8-4931-B7EB-870B3771FC09}"/>
              </a:ext>
            </a:extLst>
          </p:cNvPr>
          <p:cNvGrpSpPr/>
          <p:nvPr/>
        </p:nvGrpSpPr>
        <p:grpSpPr>
          <a:xfrm>
            <a:off x="4687457" y="3268188"/>
            <a:ext cx="2111765" cy="1807059"/>
            <a:chOff x="3505200" y="3907940"/>
            <a:chExt cx="1728168" cy="1807059"/>
          </a:xfrm>
          <a:solidFill>
            <a:schemeClr val="tx1"/>
          </a:solidFill>
        </p:grpSpPr>
        <p:sp>
          <p:nvSpPr>
            <p:cNvPr id="8" name="Rectangle 7">
              <a:extLst>
                <a:ext uri="{FF2B5EF4-FFF2-40B4-BE49-F238E27FC236}">
                  <a16:creationId xmlns:a16="http://schemas.microsoft.com/office/drawing/2014/main" id="{4D231EAC-B8A1-4ACC-87B0-8DB213129901}"/>
                </a:ext>
              </a:extLst>
            </p:cNvPr>
            <p:cNvSpPr/>
            <p:nvPr/>
          </p:nvSpPr>
          <p:spPr>
            <a:xfrm>
              <a:off x="3505200" y="3907940"/>
              <a:ext cx="1728168" cy="18070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Actions</a:t>
              </a:r>
            </a:p>
          </p:txBody>
        </p:sp>
        <p:sp>
          <p:nvSpPr>
            <p:cNvPr id="14" name="Arrow: Right 13">
              <a:extLst>
                <a:ext uri="{FF2B5EF4-FFF2-40B4-BE49-F238E27FC236}">
                  <a16:creationId xmlns:a16="http://schemas.microsoft.com/office/drawing/2014/main" id="{51E45106-C826-496F-9B6A-DDF98A116728}"/>
                </a:ext>
              </a:extLst>
            </p:cNvPr>
            <p:cNvSpPr/>
            <p:nvPr/>
          </p:nvSpPr>
          <p:spPr>
            <a:xfrm>
              <a:off x="3638585" y="4920593"/>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report.setFilters</a:t>
              </a:r>
              <a:endParaRPr lang="en-US" sz="900" b="1" dirty="0">
                <a:solidFill>
                  <a:srgbClr val="9F002D"/>
                </a:solidFill>
                <a:latin typeface="Lucida Console" panose="020B0609040504020204" pitchFamily="49" charset="0"/>
              </a:endParaRPr>
            </a:p>
          </p:txBody>
        </p:sp>
        <p:sp>
          <p:nvSpPr>
            <p:cNvPr id="32" name="Arrow: Right 31">
              <a:extLst>
                <a:ext uri="{FF2B5EF4-FFF2-40B4-BE49-F238E27FC236}">
                  <a16:creationId xmlns:a16="http://schemas.microsoft.com/office/drawing/2014/main" id="{BDA6D888-C251-410A-B04A-4868B6DA916E}"/>
                </a:ext>
              </a:extLst>
            </p:cNvPr>
            <p:cNvSpPr/>
            <p:nvPr/>
          </p:nvSpPr>
          <p:spPr>
            <a:xfrm>
              <a:off x="3638585" y="4567805"/>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report.switchMode</a:t>
              </a:r>
              <a:endParaRPr lang="en-US" sz="900" b="1" dirty="0">
                <a:solidFill>
                  <a:srgbClr val="9F002D"/>
                </a:solidFill>
                <a:latin typeface="Lucida Console" panose="020B0609040504020204" pitchFamily="49" charset="0"/>
              </a:endParaRPr>
            </a:p>
          </p:txBody>
        </p:sp>
        <p:sp>
          <p:nvSpPr>
            <p:cNvPr id="36" name="Arrow: Right 35">
              <a:extLst>
                <a:ext uri="{FF2B5EF4-FFF2-40B4-BE49-F238E27FC236}">
                  <a16:creationId xmlns:a16="http://schemas.microsoft.com/office/drawing/2014/main" id="{A53A3AF6-A712-4059-8FEC-44023C1CC03F}"/>
                </a:ext>
              </a:extLst>
            </p:cNvPr>
            <p:cNvSpPr/>
            <p:nvPr/>
          </p:nvSpPr>
          <p:spPr>
            <a:xfrm>
              <a:off x="3638585" y="4197631"/>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report.fullscreen</a:t>
              </a:r>
              <a:endParaRPr lang="en-US" sz="900" b="1" dirty="0">
                <a:solidFill>
                  <a:srgbClr val="9F002D"/>
                </a:solidFill>
                <a:latin typeface="Lucida Console" panose="020B0609040504020204" pitchFamily="49" charset="0"/>
              </a:endParaRPr>
            </a:p>
          </p:txBody>
        </p:sp>
        <p:sp>
          <p:nvSpPr>
            <p:cNvPr id="37" name="Arrow: Right 36">
              <a:extLst>
                <a:ext uri="{FF2B5EF4-FFF2-40B4-BE49-F238E27FC236}">
                  <a16:creationId xmlns:a16="http://schemas.microsoft.com/office/drawing/2014/main" id="{8E944C3B-AAED-4EA6-937B-5B470AA4DFA6}"/>
                </a:ext>
              </a:extLst>
            </p:cNvPr>
            <p:cNvSpPr/>
            <p:nvPr/>
          </p:nvSpPr>
          <p:spPr>
            <a:xfrm>
              <a:off x="3637478" y="5268670"/>
              <a:ext cx="1512601" cy="300341"/>
            </a:xfrm>
            <a:prstGeom prst="rightArrow">
              <a:avLst>
                <a:gd name="adj1" fmla="val 69732"/>
                <a:gd name="adj2" fmla="val 50000"/>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report.getPages</a:t>
              </a:r>
              <a:endParaRPr lang="en-US" sz="900" b="1" dirty="0">
                <a:solidFill>
                  <a:srgbClr val="9F002D"/>
                </a:solidFill>
                <a:latin typeface="Lucida Console" panose="020B0609040504020204" pitchFamily="49" charset="0"/>
              </a:endParaRPr>
            </a:p>
          </p:txBody>
        </p:sp>
      </p:grpSp>
      <p:grpSp>
        <p:nvGrpSpPr>
          <p:cNvPr id="11" name="Group 10">
            <a:extLst>
              <a:ext uri="{FF2B5EF4-FFF2-40B4-BE49-F238E27FC236}">
                <a16:creationId xmlns:a16="http://schemas.microsoft.com/office/drawing/2014/main" id="{08A6175A-3242-44D6-816E-B811AEB72730}"/>
              </a:ext>
            </a:extLst>
          </p:cNvPr>
          <p:cNvGrpSpPr/>
          <p:nvPr/>
        </p:nvGrpSpPr>
        <p:grpSpPr>
          <a:xfrm>
            <a:off x="4696396" y="5158602"/>
            <a:ext cx="2102539" cy="1465718"/>
            <a:chOff x="1925434" y="3096647"/>
            <a:chExt cx="2036965" cy="1465718"/>
          </a:xfrm>
          <a:solidFill>
            <a:schemeClr val="tx1"/>
          </a:solidFill>
        </p:grpSpPr>
        <p:sp>
          <p:nvSpPr>
            <p:cNvPr id="39" name="Rectangle 38">
              <a:extLst>
                <a:ext uri="{FF2B5EF4-FFF2-40B4-BE49-F238E27FC236}">
                  <a16:creationId xmlns:a16="http://schemas.microsoft.com/office/drawing/2014/main" id="{B18367DA-F31D-4ADF-A7F2-99BB1764A24C}"/>
                </a:ext>
              </a:extLst>
            </p:cNvPr>
            <p:cNvSpPr/>
            <p:nvPr/>
          </p:nvSpPr>
          <p:spPr>
            <a:xfrm flipH="1">
              <a:off x="1925434" y="3096647"/>
              <a:ext cx="2036965" cy="146571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Events</a:t>
              </a:r>
            </a:p>
          </p:txBody>
        </p:sp>
        <p:sp>
          <p:nvSpPr>
            <p:cNvPr id="40" name="Arrow: Right 39">
              <a:extLst>
                <a:ext uri="{FF2B5EF4-FFF2-40B4-BE49-F238E27FC236}">
                  <a16:creationId xmlns:a16="http://schemas.microsoft.com/office/drawing/2014/main" id="{CCBF2C98-0934-474A-B58C-950B57FEF77F}"/>
                </a:ext>
              </a:extLst>
            </p:cNvPr>
            <p:cNvSpPr/>
            <p:nvPr/>
          </p:nvSpPr>
          <p:spPr>
            <a:xfrm flipH="1">
              <a:off x="2013817" y="4109300"/>
              <a:ext cx="1856629" cy="285600"/>
            </a:xfrm>
            <a:prstGeom prst="rightArrow">
              <a:avLst>
                <a:gd name="adj1" fmla="val 69732"/>
                <a:gd name="adj2" fmla="val 50000"/>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report.commandTriggered</a:t>
              </a:r>
              <a:endParaRPr lang="en-US" sz="900" b="1" dirty="0">
                <a:solidFill>
                  <a:srgbClr val="9F002D"/>
                </a:solidFill>
                <a:latin typeface="Lucida Console" panose="020B0609040504020204" pitchFamily="49" charset="0"/>
              </a:endParaRPr>
            </a:p>
          </p:txBody>
        </p:sp>
        <p:sp>
          <p:nvSpPr>
            <p:cNvPr id="41" name="Arrow: Right 40">
              <a:extLst>
                <a:ext uri="{FF2B5EF4-FFF2-40B4-BE49-F238E27FC236}">
                  <a16:creationId xmlns:a16="http://schemas.microsoft.com/office/drawing/2014/main" id="{50380D23-A9EF-43EC-A804-10460D20831E}"/>
                </a:ext>
              </a:extLst>
            </p:cNvPr>
            <p:cNvSpPr/>
            <p:nvPr/>
          </p:nvSpPr>
          <p:spPr>
            <a:xfrm flipH="1">
              <a:off x="2013818" y="3756511"/>
              <a:ext cx="1856627" cy="300341"/>
            </a:xfrm>
            <a:prstGeom prst="rightArrow">
              <a:avLst>
                <a:gd name="adj1" fmla="val 69732"/>
                <a:gd name="adj2" fmla="val 50000"/>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report.pageChanged</a:t>
              </a:r>
              <a:endParaRPr lang="en-US" sz="900" b="1" dirty="0">
                <a:solidFill>
                  <a:srgbClr val="9F002D"/>
                </a:solidFill>
                <a:latin typeface="Lucida Console" panose="020B0609040504020204" pitchFamily="49" charset="0"/>
              </a:endParaRPr>
            </a:p>
          </p:txBody>
        </p:sp>
        <p:sp>
          <p:nvSpPr>
            <p:cNvPr id="42" name="Arrow: Right 41">
              <a:extLst>
                <a:ext uri="{FF2B5EF4-FFF2-40B4-BE49-F238E27FC236}">
                  <a16:creationId xmlns:a16="http://schemas.microsoft.com/office/drawing/2014/main" id="{ACC74316-9915-4E3B-9C4F-F59D6A033D9A}"/>
                </a:ext>
              </a:extLst>
            </p:cNvPr>
            <p:cNvSpPr/>
            <p:nvPr/>
          </p:nvSpPr>
          <p:spPr>
            <a:xfrm flipH="1">
              <a:off x="2013818" y="3386337"/>
              <a:ext cx="1856626" cy="300341"/>
            </a:xfrm>
            <a:prstGeom prst="rightArrow">
              <a:avLst>
                <a:gd name="adj1" fmla="val 69732"/>
                <a:gd name="adj2" fmla="val 50000"/>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report.loaded</a:t>
              </a:r>
              <a:endParaRPr lang="en-US" sz="900" b="1" dirty="0">
                <a:solidFill>
                  <a:srgbClr val="9F002D"/>
                </a:solidFill>
                <a:latin typeface="Lucida Console" panose="020B0609040504020204" pitchFamily="49" charset="0"/>
              </a:endParaRPr>
            </a:p>
          </p:txBody>
        </p:sp>
      </p:grpSp>
      <p:sp>
        <p:nvSpPr>
          <p:cNvPr id="20" name="Arrow: Right 19">
            <a:extLst>
              <a:ext uri="{FF2B5EF4-FFF2-40B4-BE49-F238E27FC236}">
                <a16:creationId xmlns:a16="http://schemas.microsoft.com/office/drawing/2014/main" id="{3DCC5C77-4291-48E5-8E72-A4A18C7AB103}"/>
              </a:ext>
            </a:extLst>
          </p:cNvPr>
          <p:cNvSpPr/>
          <p:nvPr/>
        </p:nvSpPr>
        <p:spPr>
          <a:xfrm>
            <a:off x="6890160" y="4843111"/>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A2F4023-2DE1-4E79-AD6B-A8DFC2C5D0B2}"/>
              </a:ext>
            </a:extLst>
          </p:cNvPr>
          <p:cNvSpPr/>
          <p:nvPr/>
        </p:nvSpPr>
        <p:spPr>
          <a:xfrm flipH="1">
            <a:off x="6854131" y="5015406"/>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180ADF-6A5E-446D-99F3-669A96695EFE}"/>
              </a:ext>
            </a:extLst>
          </p:cNvPr>
          <p:cNvSpPr/>
          <p:nvPr/>
        </p:nvSpPr>
        <p:spPr>
          <a:xfrm>
            <a:off x="3153551" y="4756963"/>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2886B90-F7F8-4341-85E5-150F890616FC}"/>
              </a:ext>
            </a:extLst>
          </p:cNvPr>
          <p:cNvSpPr/>
          <p:nvPr/>
        </p:nvSpPr>
        <p:spPr>
          <a:xfrm flipH="1">
            <a:off x="3117522" y="4929258"/>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99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37E6-03C0-46B9-84D5-D1A74C22F420}"/>
              </a:ext>
            </a:extLst>
          </p:cNvPr>
          <p:cNvSpPr>
            <a:spLocks noGrp="1"/>
          </p:cNvSpPr>
          <p:nvPr>
            <p:ph type="title"/>
          </p:nvPr>
        </p:nvSpPr>
        <p:spPr/>
        <p:txBody>
          <a:bodyPr/>
          <a:lstStyle/>
          <a:p>
            <a:r>
              <a:rPr lang="en-US"/>
              <a:t>Handling Report Events</a:t>
            </a:r>
            <a:endParaRPr lang="en-US" dirty="0"/>
          </a:p>
        </p:txBody>
      </p:sp>
      <p:pic>
        <p:nvPicPr>
          <p:cNvPr id="4" name="Picture 3">
            <a:extLst>
              <a:ext uri="{FF2B5EF4-FFF2-40B4-BE49-F238E27FC236}">
                <a16:creationId xmlns:a16="http://schemas.microsoft.com/office/drawing/2014/main" id="{B451695D-1FDC-4F53-B99F-3BD573C2B442}"/>
              </a:ext>
            </a:extLst>
          </p:cNvPr>
          <p:cNvPicPr>
            <a:picLocks noChangeAspect="1"/>
          </p:cNvPicPr>
          <p:nvPr/>
        </p:nvPicPr>
        <p:blipFill>
          <a:blip r:embed="rId2"/>
          <a:stretch>
            <a:fillRect/>
          </a:stretch>
        </p:blipFill>
        <p:spPr>
          <a:xfrm>
            <a:off x="638095" y="1123025"/>
            <a:ext cx="7555994" cy="5327248"/>
          </a:xfrm>
          <a:prstGeom prst="rect">
            <a:avLst/>
          </a:prstGeom>
          <a:ln>
            <a:solidFill>
              <a:schemeClr val="tx1"/>
            </a:solidFill>
          </a:ln>
        </p:spPr>
      </p:pic>
      <p:pic>
        <p:nvPicPr>
          <p:cNvPr id="5" name="Picture 4">
            <a:extLst>
              <a:ext uri="{FF2B5EF4-FFF2-40B4-BE49-F238E27FC236}">
                <a16:creationId xmlns:a16="http://schemas.microsoft.com/office/drawing/2014/main" id="{7B037CDB-AE09-4253-AA89-B5312AFE621B}"/>
              </a:ext>
            </a:extLst>
          </p:cNvPr>
          <p:cNvPicPr>
            <a:picLocks noChangeAspect="1"/>
          </p:cNvPicPr>
          <p:nvPr/>
        </p:nvPicPr>
        <p:blipFill>
          <a:blip r:embed="rId3"/>
          <a:stretch>
            <a:fillRect/>
          </a:stretch>
        </p:blipFill>
        <p:spPr>
          <a:xfrm>
            <a:off x="7644628" y="1380477"/>
            <a:ext cx="2246639" cy="2612607"/>
          </a:xfrm>
          <a:prstGeom prst="rect">
            <a:avLst/>
          </a:prstGeom>
          <a:ln>
            <a:solidFill>
              <a:schemeClr val="tx1"/>
            </a:solidFill>
          </a:ln>
        </p:spPr>
      </p:pic>
    </p:spTree>
    <p:extLst>
      <p:ext uri="{BB962C8B-B14F-4D97-AF65-F5344CB8AC3E}">
        <p14:creationId xmlns:p14="http://schemas.microsoft.com/office/powerpoint/2010/main" val="16344686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1BD8-43E8-4130-B1C5-8ABBCAA2E25B}"/>
              </a:ext>
            </a:extLst>
          </p:cNvPr>
          <p:cNvSpPr>
            <a:spLocks noGrp="1"/>
          </p:cNvSpPr>
          <p:nvPr>
            <p:ph type="title"/>
          </p:nvPr>
        </p:nvSpPr>
        <p:spPr/>
        <p:txBody>
          <a:bodyPr/>
          <a:lstStyle/>
          <a:p>
            <a:r>
              <a:rPr lang="en-US" dirty="0"/>
              <a:t>Embedding a New Report</a:t>
            </a:r>
          </a:p>
        </p:txBody>
      </p:sp>
      <p:pic>
        <p:nvPicPr>
          <p:cNvPr id="3" name="Picture 2">
            <a:extLst>
              <a:ext uri="{FF2B5EF4-FFF2-40B4-BE49-F238E27FC236}">
                <a16:creationId xmlns:a16="http://schemas.microsoft.com/office/drawing/2014/main" id="{08BC2C54-F220-4ECA-8D96-F383B6FFB1B4}"/>
              </a:ext>
            </a:extLst>
          </p:cNvPr>
          <p:cNvPicPr>
            <a:picLocks noChangeAspect="1"/>
          </p:cNvPicPr>
          <p:nvPr/>
        </p:nvPicPr>
        <p:blipFill>
          <a:blip r:embed="rId2"/>
          <a:stretch>
            <a:fillRect/>
          </a:stretch>
        </p:blipFill>
        <p:spPr>
          <a:xfrm>
            <a:off x="588263" y="1211802"/>
            <a:ext cx="7874098" cy="4267200"/>
          </a:xfrm>
          <a:prstGeom prst="rect">
            <a:avLst/>
          </a:prstGeom>
          <a:ln>
            <a:solidFill>
              <a:schemeClr val="tx1"/>
            </a:solidFill>
          </a:ln>
        </p:spPr>
      </p:pic>
    </p:spTree>
    <p:extLst>
      <p:ext uri="{BB962C8B-B14F-4D97-AF65-F5344CB8AC3E}">
        <p14:creationId xmlns:p14="http://schemas.microsoft.com/office/powerpoint/2010/main" val="29269134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E328-C33E-4A87-9F23-DE67687740F5}"/>
              </a:ext>
            </a:extLst>
          </p:cNvPr>
          <p:cNvSpPr>
            <a:spLocks noGrp="1"/>
          </p:cNvSpPr>
          <p:nvPr>
            <p:ph type="title"/>
          </p:nvPr>
        </p:nvSpPr>
        <p:spPr/>
        <p:txBody>
          <a:bodyPr/>
          <a:lstStyle/>
          <a:p>
            <a:r>
              <a:rPr lang="en-US" dirty="0"/>
              <a:t>New Report with </a:t>
            </a:r>
            <a:r>
              <a:rPr lang="en-US" dirty="0" err="1"/>
              <a:t>SaveAs</a:t>
            </a:r>
            <a:r>
              <a:rPr lang="en-US" dirty="0"/>
              <a:t> Redirect</a:t>
            </a:r>
          </a:p>
        </p:txBody>
      </p:sp>
      <p:pic>
        <p:nvPicPr>
          <p:cNvPr id="3" name="Picture 2">
            <a:extLst>
              <a:ext uri="{FF2B5EF4-FFF2-40B4-BE49-F238E27FC236}">
                <a16:creationId xmlns:a16="http://schemas.microsoft.com/office/drawing/2014/main" id="{6D6659A1-0F6D-443F-9631-2BD2B886EDAF}"/>
              </a:ext>
            </a:extLst>
          </p:cNvPr>
          <p:cNvPicPr>
            <a:picLocks noChangeAspect="1"/>
          </p:cNvPicPr>
          <p:nvPr/>
        </p:nvPicPr>
        <p:blipFill>
          <a:blip r:embed="rId2"/>
          <a:stretch>
            <a:fillRect/>
          </a:stretch>
        </p:blipFill>
        <p:spPr>
          <a:xfrm>
            <a:off x="588263" y="1188868"/>
            <a:ext cx="8700149" cy="5029200"/>
          </a:xfrm>
          <a:prstGeom prst="rect">
            <a:avLst/>
          </a:prstGeom>
          <a:solidFill>
            <a:schemeClr val="bg2">
              <a:lumMod val="50000"/>
            </a:schemeClr>
          </a:solidFill>
          <a:ln>
            <a:solidFill>
              <a:schemeClr val="tx1"/>
            </a:solidFill>
          </a:ln>
        </p:spPr>
      </p:pic>
    </p:spTree>
    <p:extLst>
      <p:ext uri="{BB962C8B-B14F-4D97-AF65-F5344CB8AC3E}">
        <p14:creationId xmlns:p14="http://schemas.microsoft.com/office/powerpoint/2010/main" val="14004520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endParaRPr lang="en-US" dirty="0"/>
          </a:p>
        </p:txBody>
      </p:sp>
      <p:sp>
        <p:nvSpPr>
          <p:cNvPr id="3" name="Content Placeholder 2"/>
          <p:cNvSpPr>
            <a:spLocks noGrp="1"/>
          </p:cNvSpPr>
          <p:nvPr>
            <p:ph idx="1"/>
          </p:nvPr>
        </p:nvSpPr>
        <p:spPr>
          <a:xfrm>
            <a:off x="474785" y="1315922"/>
            <a:ext cx="11025554" cy="2564805"/>
          </a:xfrm>
        </p:spPr>
        <p:txBody>
          <a:bodyPr/>
          <a:lstStyle/>
          <a:p>
            <a:pPr lvl="0">
              <a:buFont typeface="Wingdings" panose="05000000000000000000" pitchFamily="2" charset="2"/>
              <a:buChar char="ü"/>
            </a:pPr>
            <a:r>
              <a:rPr lang="en-US" dirty="0"/>
              <a:t>Power BI Embedding Fundamentals</a:t>
            </a:r>
          </a:p>
          <a:p>
            <a:pPr lvl="0">
              <a:buFont typeface="Wingdings" panose="05000000000000000000" pitchFamily="2" charset="2"/>
              <a:buChar char="ü"/>
            </a:pPr>
            <a:r>
              <a:rPr lang="en-US" dirty="0"/>
              <a:t>Authentication with Azure AD</a:t>
            </a:r>
          </a:p>
          <a:p>
            <a:pPr lvl="0">
              <a:buFont typeface="Wingdings" panose="05000000000000000000" pitchFamily="2" charset="2"/>
              <a:buChar char="ü"/>
            </a:pPr>
            <a:r>
              <a:rPr lang="en-US" dirty="0"/>
              <a:t>Programming the Power BI Service API</a:t>
            </a:r>
          </a:p>
          <a:p>
            <a:pPr>
              <a:buFont typeface="Wingdings" panose="05000000000000000000" pitchFamily="2" charset="2"/>
              <a:buChar char="ü"/>
            </a:pPr>
            <a:r>
              <a:rPr lang="en-US" dirty="0"/>
              <a:t>App-only Authentication</a:t>
            </a:r>
          </a:p>
          <a:p>
            <a:pPr>
              <a:buFont typeface="Wingdings" panose="05000000000000000000" pitchFamily="2" charset="2"/>
              <a:buChar char="ü"/>
            </a:pPr>
            <a:r>
              <a:rPr lang="en-US" dirty="0"/>
              <a:t>Programming the Power BI JavaScript API</a:t>
            </a:r>
          </a:p>
        </p:txBody>
      </p:sp>
    </p:spTree>
    <p:extLst>
      <p:ext uri="{BB962C8B-B14F-4D97-AF65-F5344CB8AC3E}">
        <p14:creationId xmlns:p14="http://schemas.microsoft.com/office/powerpoint/2010/main" val="1294679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Power BI Service – Who Is It For?</a:t>
            </a:r>
            <a:endParaRPr lang="en-US" dirty="0"/>
          </a:p>
        </p:txBody>
      </p:sp>
      <p:sp>
        <p:nvSpPr>
          <p:cNvPr id="4" name="Content Placeholder 3"/>
          <p:cNvSpPr>
            <a:spLocks noGrp="1"/>
          </p:cNvSpPr>
          <p:nvPr>
            <p:ph idx="1"/>
          </p:nvPr>
        </p:nvSpPr>
        <p:spPr/>
        <p:txBody>
          <a:bodyPr/>
          <a:lstStyle/>
          <a:p>
            <a:r>
              <a:rPr lang="en-US"/>
              <a:t>Provides SaaS service used by web and mobile users</a:t>
            </a:r>
          </a:p>
          <a:p>
            <a:pPr lvl="1"/>
            <a:r>
              <a:rPr lang="en-US"/>
              <a:t>Power BI portal accessible to browsers at </a:t>
            </a:r>
            <a:r>
              <a:rPr lang="en-US">
                <a:hlinkClick r:id="rId3"/>
              </a:rPr>
              <a:t>https://app.powerbi.com</a:t>
            </a:r>
            <a:r>
              <a:rPr lang="en-US"/>
              <a:t> </a:t>
            </a:r>
          </a:p>
          <a:p>
            <a:pPr lvl="1"/>
            <a:r>
              <a:rPr lang="en-US"/>
              <a:t>Power BI mobile accessible to users on mobile phones &amp; devices</a:t>
            </a:r>
          </a:p>
          <a:p>
            <a:r>
              <a:rPr lang="en-US"/>
              <a:t>Provides PaaS service used by software developers</a:t>
            </a:r>
          </a:p>
          <a:p>
            <a:pPr lvl="1"/>
            <a:r>
              <a:rPr lang="en-US"/>
              <a:t>Power BI Service API accessible at </a:t>
            </a:r>
            <a:r>
              <a:rPr lang="en-US">
                <a:hlinkClick r:id="rId3"/>
              </a:rPr>
              <a:t>https://api.powerbi.com</a:t>
            </a:r>
            <a:r>
              <a:rPr lang="en-US"/>
              <a:t> </a:t>
            </a:r>
            <a:endParaRPr lang="en-US" dirty="0"/>
          </a:p>
        </p:txBody>
      </p:sp>
      <p:pic>
        <p:nvPicPr>
          <p:cNvPr id="5" name="Picture 4"/>
          <p:cNvPicPr>
            <a:picLocks noChangeAspect="1"/>
          </p:cNvPicPr>
          <p:nvPr/>
        </p:nvPicPr>
        <p:blipFill>
          <a:blip r:embed="rId4"/>
          <a:stretch>
            <a:fillRect/>
          </a:stretch>
        </p:blipFill>
        <p:spPr>
          <a:xfrm>
            <a:off x="1003178" y="3707166"/>
            <a:ext cx="5422879" cy="3048000"/>
          </a:xfrm>
          <a:prstGeom prst="rect">
            <a:avLst/>
          </a:prstGeom>
          <a:ln w="19050">
            <a:solidFill>
              <a:schemeClr val="tx1"/>
            </a:solidFill>
          </a:ln>
        </p:spPr>
      </p:pic>
    </p:spTree>
    <p:extLst>
      <p:ext uri="{BB962C8B-B14F-4D97-AF65-F5344CB8AC3E}">
        <p14:creationId xmlns:p14="http://schemas.microsoft.com/office/powerpoint/2010/main" val="4575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24798E-C33A-4377-ADBE-BCF91C95E822}"/>
              </a:ext>
            </a:extLst>
          </p:cNvPr>
          <p:cNvSpPr/>
          <p:nvPr/>
        </p:nvSpPr>
        <p:spPr>
          <a:xfrm>
            <a:off x="3458275" y="2046652"/>
            <a:ext cx="8439216" cy="2403735"/>
          </a:xfrm>
          <a:prstGeom prst="rect">
            <a:avLst/>
          </a:prstGeom>
        </p:spPr>
        <p:txBody>
          <a:bodyPr wrap="square" lIns="0" tIns="0" rIns="0" bIns="0">
            <a:spAutoFit/>
          </a:bodyPr>
          <a:lstStyle/>
          <a:p>
            <a:pPr defTabSz="932293" fontAlgn="base">
              <a:lnSpc>
                <a:spcPct val="90000"/>
              </a:lnSpc>
              <a:spcBef>
                <a:spcPct val="0"/>
              </a:spcBef>
              <a:spcAft>
                <a:spcPct val="0"/>
              </a:spcAft>
            </a:pPr>
            <a:r>
              <a:rPr lang="en-US" sz="2400" dirty="0">
                <a:gradFill>
                  <a:gsLst>
                    <a:gs pos="4444">
                      <a:srgbClr val="0D0D0D"/>
                    </a:gs>
                    <a:gs pos="23000">
                      <a:srgbClr val="0D0D0D"/>
                    </a:gs>
                  </a:gsLst>
                  <a:lin ang="5400000" scaled="0"/>
                </a:gradFill>
                <a:latin typeface="Segoe UI Semibold"/>
                <a:cs typeface="Segoe UI Semilight" panose="020B0402040204020203" pitchFamily="34" charset="0"/>
              </a:rPr>
              <a:t>Complete your session and conference evaluations </a:t>
            </a:r>
            <a:br>
              <a:rPr lang="en-US" sz="2400" dirty="0">
                <a:gradFill>
                  <a:gsLst>
                    <a:gs pos="4444">
                      <a:srgbClr val="0D0D0D"/>
                    </a:gs>
                    <a:gs pos="23000">
                      <a:srgbClr val="0D0D0D"/>
                    </a:gs>
                  </a:gsLst>
                  <a:lin ang="5400000" scaled="0"/>
                </a:gradFill>
                <a:latin typeface="Segoe UI Semibold"/>
                <a:cs typeface="Segoe UI Semilight" panose="020B0402040204020203" pitchFamily="34" charset="0"/>
              </a:rPr>
            </a:br>
            <a:r>
              <a:rPr lang="en-US" sz="2400" dirty="0">
                <a:gradFill>
                  <a:gsLst>
                    <a:gs pos="4444">
                      <a:srgbClr val="0D0D0D"/>
                    </a:gs>
                    <a:gs pos="23000">
                      <a:srgbClr val="0D0D0D"/>
                    </a:gs>
                  </a:gsLst>
                  <a:lin ang="5400000" scaled="0"/>
                </a:gradFill>
                <a:latin typeface="Segoe UI Semibold"/>
                <a:cs typeface="Segoe UI Semilight" panose="020B0402040204020203" pitchFamily="34" charset="0"/>
              </a:rPr>
              <a:t>through the mobile app or </a:t>
            </a:r>
            <a:r>
              <a:rPr lang="en-US" sz="2400" dirty="0">
                <a:gradFill>
                  <a:gsLst>
                    <a:gs pos="4444">
                      <a:srgbClr val="0D0D0D"/>
                    </a:gs>
                    <a:gs pos="23000">
                      <a:srgbClr val="0D0D0D"/>
                    </a:gs>
                  </a:gsLst>
                  <a:lin ang="5400000" scaled="0"/>
                </a:gradFill>
                <a:latin typeface="Segoe UI Semibold"/>
                <a:cs typeface="Segoe UI Semilight" panose="020B0402040204020203" pitchFamily="34" charset="0"/>
                <a:hlinkClick r:id="rId2"/>
              </a:rPr>
              <a:t>https://aka.ms/MBASeventapp</a:t>
            </a:r>
            <a:endParaRPr lang="en-US" sz="2400" dirty="0">
              <a:gradFill>
                <a:gsLst>
                  <a:gs pos="4444">
                    <a:srgbClr val="0D0D0D"/>
                  </a:gs>
                  <a:gs pos="23000">
                    <a:srgbClr val="0D0D0D"/>
                  </a:gs>
                </a:gsLst>
                <a:lin ang="5400000" scaled="0"/>
              </a:gradFill>
              <a:latin typeface="Segoe UI Semibold"/>
              <a:cs typeface="Segoe UI Semilight" panose="020B0402040204020203" pitchFamily="34" charset="0"/>
            </a:endParaRPr>
          </a:p>
          <a:p>
            <a:pPr defTabSz="932293" fontAlgn="base">
              <a:lnSpc>
                <a:spcPct val="90000"/>
              </a:lnSpc>
              <a:spcBef>
                <a:spcPct val="0"/>
              </a:spcBef>
              <a:spcAft>
                <a:spcPct val="0"/>
              </a:spcAft>
            </a:pPr>
            <a:endParaRPr lang="en-US" sz="2400" dirty="0">
              <a:gradFill>
                <a:gsLst>
                  <a:gs pos="4444">
                    <a:srgbClr val="0D0D0D"/>
                  </a:gs>
                  <a:gs pos="23000">
                    <a:srgbClr val="0D0D0D"/>
                  </a:gs>
                </a:gsLst>
                <a:lin ang="5400000" scaled="0"/>
              </a:gradFill>
              <a:latin typeface="Segoe UI Semibold"/>
              <a:cs typeface="Segoe UI Semilight" panose="020B0402040204020203" pitchFamily="34" charset="0"/>
            </a:endParaRPr>
          </a:p>
          <a:p>
            <a:pPr defTabSz="896386">
              <a:lnSpc>
                <a:spcPct val="90000"/>
              </a:lnSpc>
              <a:spcAft>
                <a:spcPts val="576"/>
              </a:spcAft>
              <a:defRPr/>
            </a:pPr>
            <a:r>
              <a:rPr lang="en-US" sz="2400" dirty="0">
                <a:gradFill>
                  <a:gsLst>
                    <a:gs pos="0">
                      <a:schemeClr val="tx2"/>
                    </a:gs>
                    <a:gs pos="100000">
                      <a:schemeClr val="tx2"/>
                    </a:gs>
                  </a:gsLst>
                  <a:lin ang="5400000" scaled="1"/>
                </a:gradFill>
                <a:latin typeface="Segoe UI Semibold"/>
                <a:cs typeface="Segoe UI Semilight" panose="020B0402040204020203" pitchFamily="34" charset="0"/>
              </a:rPr>
              <a:t>Please select Microsoft Business Applications Summit </a:t>
            </a:r>
            <a:br>
              <a:rPr lang="en-US" sz="2400" dirty="0">
                <a:gradFill>
                  <a:gsLst>
                    <a:gs pos="0">
                      <a:schemeClr val="tx2"/>
                    </a:gs>
                    <a:gs pos="100000">
                      <a:schemeClr val="tx2"/>
                    </a:gs>
                  </a:gsLst>
                  <a:lin ang="5400000" scaled="1"/>
                </a:gradFill>
                <a:latin typeface="Segoe UI Semibold"/>
                <a:cs typeface="Segoe UI Semilight" panose="020B0402040204020203" pitchFamily="34" charset="0"/>
              </a:rPr>
            </a:br>
            <a:r>
              <a:rPr lang="en-US" sz="2400" dirty="0">
                <a:gradFill>
                  <a:gsLst>
                    <a:gs pos="0">
                      <a:schemeClr val="tx2"/>
                    </a:gs>
                    <a:gs pos="100000">
                      <a:schemeClr val="tx2"/>
                    </a:gs>
                  </a:gsLst>
                  <a:lin ang="5400000" scaled="1"/>
                </a:gradFill>
                <a:latin typeface="Segoe UI Semibold"/>
                <a:cs typeface="Segoe UI Semilight" panose="020B0402040204020203" pitchFamily="34" charset="0"/>
              </a:rPr>
              <a:t>from the menu of events and then log in with your registration credentials </a:t>
            </a:r>
          </a:p>
          <a:p>
            <a:pPr defTabSz="932293" fontAlgn="base">
              <a:lnSpc>
                <a:spcPct val="90000"/>
              </a:lnSpc>
              <a:spcBef>
                <a:spcPct val="0"/>
              </a:spcBef>
              <a:spcAft>
                <a:spcPct val="0"/>
              </a:spcAft>
            </a:pPr>
            <a:endParaRPr lang="en-US" sz="2400" dirty="0">
              <a:gradFill>
                <a:gsLst>
                  <a:gs pos="4444">
                    <a:srgbClr val="0D0D0D"/>
                  </a:gs>
                  <a:gs pos="23000">
                    <a:srgbClr val="0D0D0D"/>
                  </a:gs>
                </a:gsLst>
                <a:lin ang="5400000" scaled="0"/>
              </a:gra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EC877275-AD47-466D-BE80-B5944D1984EA}"/>
              </a:ext>
            </a:extLst>
          </p:cNvPr>
          <p:cNvSpPr>
            <a:spLocks noGrp="1"/>
          </p:cNvSpPr>
          <p:nvPr>
            <p:ph type="title"/>
          </p:nvPr>
        </p:nvSpPr>
        <p:spPr/>
        <p:txBody>
          <a:bodyPr/>
          <a:lstStyle/>
          <a:p>
            <a:r>
              <a:rPr lang="en-US" dirty="0"/>
              <a:t>Evaluate this session</a:t>
            </a:r>
          </a:p>
        </p:txBody>
      </p:sp>
      <p:pic>
        <p:nvPicPr>
          <p:cNvPr id="5" name="Picture 4">
            <a:extLst>
              <a:ext uri="{FF2B5EF4-FFF2-40B4-BE49-F238E27FC236}">
                <a16:creationId xmlns:a16="http://schemas.microsoft.com/office/drawing/2014/main" id="{9A3C8F15-679B-4151-9F3D-383C116DC263}"/>
              </a:ext>
            </a:extLst>
          </p:cNvPr>
          <p:cNvPicPr>
            <a:picLocks noChangeAspect="1"/>
          </p:cNvPicPr>
          <p:nvPr/>
        </p:nvPicPr>
        <p:blipFill>
          <a:blip r:embed="rId3"/>
          <a:stretch>
            <a:fillRect/>
          </a:stretch>
        </p:blipFill>
        <p:spPr>
          <a:xfrm>
            <a:off x="589045" y="1456860"/>
            <a:ext cx="2540945" cy="4811777"/>
          </a:xfrm>
          <a:prstGeom prst="rect">
            <a:avLst/>
          </a:prstGeom>
        </p:spPr>
      </p:pic>
      <p:pic>
        <p:nvPicPr>
          <p:cNvPr id="1026" name="Picture 2" descr="4c6c16d7-935b-4023-8102-e749e1743f4f@namprd07">
            <a:extLst>
              <a:ext uri="{FF2B5EF4-FFF2-40B4-BE49-F238E27FC236}">
                <a16:creationId xmlns:a16="http://schemas.microsoft.com/office/drawing/2014/main" id="{9C0D8B74-B806-48D9-922C-E775B36159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20"/>
          <a:stretch/>
        </p:blipFill>
        <p:spPr bwMode="auto">
          <a:xfrm>
            <a:off x="749817" y="1816136"/>
            <a:ext cx="2236719" cy="3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4035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Central Power BI Concepts</a:t>
            </a:r>
            <a:endParaRPr lang="en-US" dirty="0"/>
          </a:p>
        </p:txBody>
      </p:sp>
      <p:sp>
        <p:nvSpPr>
          <p:cNvPr id="3" name="Content Placeholder 2"/>
          <p:cNvSpPr>
            <a:spLocks noGrp="1"/>
          </p:cNvSpPr>
          <p:nvPr>
            <p:ph idx="1"/>
          </p:nvPr>
        </p:nvSpPr>
        <p:spPr>
          <a:xfrm>
            <a:off x="3810000" y="1199724"/>
            <a:ext cx="5715000" cy="5181600"/>
          </a:xfrm>
        </p:spPr>
        <p:txBody>
          <a:bodyPr>
            <a:normAutofit/>
          </a:bodyPr>
          <a:lstStyle/>
          <a:p>
            <a:r>
              <a:rPr lang="en-US" sz="2000" dirty="0"/>
              <a:t>Workspace</a:t>
            </a:r>
          </a:p>
          <a:p>
            <a:pPr lvl="1"/>
            <a:r>
              <a:rPr lang="en-US" sz="1800" dirty="0"/>
              <a:t>Secure container for publishing content</a:t>
            </a:r>
          </a:p>
          <a:p>
            <a:pPr lvl="1"/>
            <a:r>
              <a:rPr lang="en-US" sz="1800" dirty="0"/>
              <a:t>Every licensed user gets a personal workspace</a:t>
            </a:r>
          </a:p>
          <a:p>
            <a:pPr lvl="1"/>
            <a:r>
              <a:rPr lang="en-US" sz="1800" dirty="0"/>
              <a:t>App workspaces created for custom solutions</a:t>
            </a:r>
          </a:p>
          <a:p>
            <a:pPr>
              <a:lnSpc>
                <a:spcPct val="150000"/>
              </a:lnSpc>
            </a:pPr>
            <a:r>
              <a:rPr lang="en-US" sz="2000" dirty="0"/>
              <a:t>Dashboard</a:t>
            </a:r>
          </a:p>
          <a:p>
            <a:pPr lvl="1"/>
            <a:r>
              <a:rPr lang="en-US" sz="1800" dirty="0"/>
              <a:t>Consolidated view into reports and datasets</a:t>
            </a:r>
          </a:p>
          <a:p>
            <a:pPr lvl="1"/>
            <a:r>
              <a:rPr lang="en-US" sz="1800" dirty="0"/>
              <a:t>Custom solution entry point for mobile users</a:t>
            </a:r>
          </a:p>
          <a:p>
            <a:pPr>
              <a:lnSpc>
                <a:spcPct val="150000"/>
              </a:lnSpc>
            </a:pPr>
            <a:r>
              <a:rPr lang="en-US" sz="2000" dirty="0"/>
              <a:t>Report</a:t>
            </a:r>
          </a:p>
          <a:p>
            <a:pPr lvl="1"/>
            <a:r>
              <a:rPr lang="en-US" sz="1800" dirty="0"/>
              <a:t>Collection of pages with tables &amp; visualizations</a:t>
            </a:r>
          </a:p>
          <a:p>
            <a:pPr lvl="1"/>
            <a:r>
              <a:rPr lang="en-US" sz="1800" dirty="0"/>
              <a:t>Provides interactive control of filtering</a:t>
            </a:r>
            <a:endParaRPr lang="en-US" dirty="0"/>
          </a:p>
          <a:p>
            <a:pPr>
              <a:lnSpc>
                <a:spcPct val="150000"/>
              </a:lnSpc>
            </a:pPr>
            <a:r>
              <a:rPr lang="en-US" sz="2000" dirty="0"/>
              <a:t>Dataset</a:t>
            </a:r>
          </a:p>
          <a:p>
            <a:pPr lvl="1"/>
            <a:r>
              <a:rPr lang="en-US" sz="1800" dirty="0"/>
              <a:t>Data model containing one or more tables</a:t>
            </a:r>
          </a:p>
          <a:p>
            <a:pPr lvl="1"/>
            <a:r>
              <a:rPr lang="en-US" sz="1800" dirty="0"/>
              <a:t>Can be very simple or very complex</a:t>
            </a:r>
          </a:p>
        </p:txBody>
      </p:sp>
      <p:pic>
        <p:nvPicPr>
          <p:cNvPr id="8" name="Picture 7">
            <a:extLst>
              <a:ext uri="{FF2B5EF4-FFF2-40B4-BE49-F238E27FC236}">
                <a16:creationId xmlns:a16="http://schemas.microsoft.com/office/drawing/2014/main" id="{72F9ABAE-4ACE-4357-B167-A467BF6AFE75}"/>
              </a:ext>
            </a:extLst>
          </p:cNvPr>
          <p:cNvPicPr>
            <a:picLocks noChangeAspect="1"/>
          </p:cNvPicPr>
          <p:nvPr/>
        </p:nvPicPr>
        <p:blipFill>
          <a:blip r:embed="rId3"/>
          <a:stretch>
            <a:fillRect/>
          </a:stretch>
        </p:blipFill>
        <p:spPr>
          <a:xfrm>
            <a:off x="589560" y="1174812"/>
            <a:ext cx="2842400" cy="5206512"/>
          </a:xfrm>
          <a:prstGeom prst="rect">
            <a:avLst/>
          </a:prstGeom>
        </p:spPr>
      </p:pic>
    </p:spTree>
    <p:extLst>
      <p:ext uri="{BB962C8B-B14F-4D97-AF65-F5344CB8AC3E}">
        <p14:creationId xmlns:p14="http://schemas.microsoft.com/office/powerpoint/2010/main" val="14608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App Workspaces</a:t>
            </a:r>
            <a:endParaRPr lang="en-US" dirty="0"/>
          </a:p>
        </p:txBody>
      </p:sp>
      <p:sp>
        <p:nvSpPr>
          <p:cNvPr id="3" name="Content Placeholder 2"/>
          <p:cNvSpPr>
            <a:spLocks noGrp="1"/>
          </p:cNvSpPr>
          <p:nvPr>
            <p:ph type="body" sz="quarter" idx="10"/>
          </p:nvPr>
        </p:nvSpPr>
        <p:spPr/>
        <p:txBody>
          <a:bodyPr/>
          <a:lstStyle/>
          <a:p>
            <a:r>
              <a:rPr lang="en-US"/>
              <a:t>Power BI content published in app workspaces</a:t>
            </a:r>
          </a:p>
          <a:p>
            <a:pPr lvl="1"/>
            <a:r>
              <a:rPr lang="en-US"/>
              <a:t>Power BI Pro license required to author content in app workspace </a:t>
            </a:r>
          </a:p>
          <a:p>
            <a:pPr lvl="1"/>
            <a:r>
              <a:rPr lang="en-US"/>
              <a:t>Datasets &amp; reports created by publishing PBIX project files</a:t>
            </a:r>
          </a:p>
          <a:p>
            <a:pPr lvl="1"/>
            <a:r>
              <a:rPr lang="en-US"/>
              <a:t>Dashboards must be created by hand</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39329"/>
          <a:stretch/>
        </p:blipFill>
        <p:spPr bwMode="auto">
          <a:xfrm>
            <a:off x="943252" y="3104966"/>
            <a:ext cx="4375676" cy="2374247"/>
          </a:xfrm>
          <a:prstGeom prst="rect">
            <a:avLst/>
          </a:prstGeom>
          <a:noFill/>
          <a:ln w="28575" cap="flat" cmpd="sng" algn="ctr">
            <a:solidFill>
              <a:schemeClr val="tx1">
                <a:lumMod val="90000"/>
                <a:lumOff val="10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987" y="3104966"/>
            <a:ext cx="2620871" cy="3475964"/>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72484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idx="1"/>
          </p:nvPr>
        </p:nvSpPr>
        <p:spPr/>
        <p:txBody>
          <a:bodyPr>
            <a:noAutofit/>
          </a:bodyPr>
          <a:lstStyle/>
          <a:p>
            <a:r>
              <a:rPr lang="en-US" sz="2000" dirty="0"/>
              <a:t>User launches your app using a browser</a:t>
            </a:r>
          </a:p>
          <a:p>
            <a:r>
              <a:rPr lang="en-US" sz="2000" dirty="0"/>
              <a:t>App authenticates with Azure Active Directory and obtains access token </a:t>
            </a:r>
          </a:p>
          <a:p>
            <a:r>
              <a:rPr lang="en-US" sz="2000" dirty="0"/>
              <a:t>App uses access token to call to Power BI Service API</a:t>
            </a:r>
          </a:p>
          <a:p>
            <a:r>
              <a:rPr lang="en-US" sz="2000" dirty="0"/>
              <a:t>App retrieves data for embedded resource and passes it to browser.</a:t>
            </a:r>
          </a:p>
          <a:p>
            <a:r>
              <a:rPr lang="en-US" sz="2000" dirty="0"/>
              <a:t>Client-side code uses Power BI JavaScript API to create embedded resource</a:t>
            </a:r>
          </a:p>
          <a:p>
            <a:r>
              <a:rPr lang="en-US" sz="2000" dirty="0"/>
              <a:t>Embedded resource session created between browser and Power BI service</a:t>
            </a:r>
          </a:p>
        </p:txBody>
      </p:sp>
      <p:sp>
        <p:nvSpPr>
          <p:cNvPr id="15" name="Rectangle 14"/>
          <p:cNvSpPr/>
          <p:nvPr/>
        </p:nvSpPr>
        <p:spPr>
          <a:xfrm>
            <a:off x="3048000" y="4038600"/>
            <a:ext cx="5943600" cy="247883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9" name="Rectangle 8"/>
          <p:cNvSpPr/>
          <p:nvPr/>
        </p:nvSpPr>
        <p:spPr>
          <a:xfrm>
            <a:off x="3342410" y="4381501"/>
            <a:ext cx="1223819" cy="7957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Browser</a:t>
            </a:r>
            <a:endParaRPr lang="en-US" sz="1500" dirty="0">
              <a:solidFill>
                <a:schemeClr val="tx1"/>
              </a:solidFill>
            </a:endParaRPr>
          </a:p>
        </p:txBody>
      </p:sp>
      <p:grpSp>
        <p:nvGrpSpPr>
          <p:cNvPr id="23" name="Group 22"/>
          <p:cNvGrpSpPr/>
          <p:nvPr/>
        </p:nvGrpSpPr>
        <p:grpSpPr>
          <a:xfrm>
            <a:off x="4627126" y="5209376"/>
            <a:ext cx="2154909" cy="844363"/>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1</a:t>
              </a:r>
            </a:p>
          </p:txBody>
        </p:sp>
      </p:grpSp>
      <p:grpSp>
        <p:nvGrpSpPr>
          <p:cNvPr id="24" name="Group 23"/>
          <p:cNvGrpSpPr/>
          <p:nvPr/>
        </p:nvGrpSpPr>
        <p:grpSpPr>
          <a:xfrm>
            <a:off x="6825402" y="5740351"/>
            <a:ext cx="2050802" cy="708030"/>
            <a:chOff x="5417536" y="5698001"/>
            <a:chExt cx="2734402" cy="944040"/>
          </a:xfrm>
        </p:grpSpPr>
        <p:sp>
          <p:nvSpPr>
            <p:cNvPr id="33" name="Rectangle 32"/>
            <p:cNvSpPr/>
            <p:nvPr/>
          </p:nvSpPr>
          <p:spPr>
            <a:xfrm>
              <a:off x="6520180" y="5741928"/>
              <a:ext cx="1631758" cy="900113"/>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2</a:t>
              </a:r>
            </a:p>
          </p:txBody>
        </p:sp>
      </p:grpSp>
      <p:sp>
        <p:nvSpPr>
          <p:cNvPr id="31" name="Rectangle 30"/>
          <p:cNvSpPr/>
          <p:nvPr/>
        </p:nvSpPr>
        <p:spPr>
          <a:xfrm>
            <a:off x="7695146" y="4231680"/>
            <a:ext cx="1223819" cy="882058"/>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grpSp>
        <p:nvGrpSpPr>
          <p:cNvPr id="32" name="Group 31"/>
          <p:cNvGrpSpPr/>
          <p:nvPr/>
        </p:nvGrpSpPr>
        <p:grpSpPr>
          <a:xfrm>
            <a:off x="6819903" y="5062929"/>
            <a:ext cx="814348" cy="54933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3</a:t>
              </a:r>
            </a:p>
          </p:txBody>
        </p:sp>
      </p:grpSp>
      <p:grpSp>
        <p:nvGrpSpPr>
          <p:cNvPr id="26" name="Group 25"/>
          <p:cNvGrpSpPr/>
          <p:nvPr/>
        </p:nvGrpSpPr>
        <p:grpSpPr>
          <a:xfrm>
            <a:off x="4679869" y="4868873"/>
            <a:ext cx="2921814" cy="609872"/>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grpSp>
      <p:grpSp>
        <p:nvGrpSpPr>
          <p:cNvPr id="29" name="Group 28"/>
          <p:cNvGrpSpPr/>
          <p:nvPr/>
        </p:nvGrpSpPr>
        <p:grpSpPr>
          <a:xfrm>
            <a:off x="4794831" y="4577966"/>
            <a:ext cx="2806855" cy="2286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6</a:t>
              </a:r>
            </a:p>
          </p:txBody>
        </p:sp>
      </p:grpSp>
      <p:grpSp>
        <p:nvGrpSpPr>
          <p:cNvPr id="34" name="Group 33"/>
          <p:cNvGrpSpPr/>
          <p:nvPr/>
        </p:nvGrpSpPr>
        <p:grpSpPr>
          <a:xfrm>
            <a:off x="4648203" y="4104422"/>
            <a:ext cx="424382" cy="456350"/>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5</a:t>
              </a:r>
            </a:p>
          </p:txBody>
        </p:sp>
      </p:grpSp>
      <p:sp>
        <p:nvSpPr>
          <p:cNvPr id="20" name="Rectangle 19"/>
          <p:cNvSpPr/>
          <p:nvPr/>
        </p:nvSpPr>
        <p:spPr>
          <a:xfrm>
            <a:off x="4280478" y="4456172"/>
            <a:ext cx="514350" cy="47226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Tree>
    <p:extLst>
      <p:ext uri="{BB962C8B-B14F-4D97-AF65-F5344CB8AC3E}">
        <p14:creationId xmlns:p14="http://schemas.microsoft.com/office/powerpoint/2010/main" val="20163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5C5C45E4-CFF1-48AF-AD24-177F14D43032}" vid="{3EB53AE7-D125-42C6-836E-7DA68911F5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e4aa919a-b200-49cb-beca-4c7e0810321e"/>
    <ds:schemaRef ds:uri="http://schemas.microsoft.com/office/2006/documentManagement/types"/>
    <ds:schemaRef ds:uri="http://schemas.microsoft.com/office/infopath/2007/PartnerControls"/>
    <ds:schemaRef ds:uri="http://purl.org/dc/dcmitype/"/>
    <ds:schemaRef ds:uri="http://purl.org/dc/elements/1.1/"/>
    <ds:schemaRef ds:uri="http://www.w3.org/XML/1998/namespace"/>
    <ds:schemaRef ds:uri="http://schemas.microsoft.com/office/2006/metadata/properties"/>
    <ds:schemaRef ds:uri="http://purl.org/dc/terms/"/>
    <ds:schemaRef ds:uri="http://schemas.openxmlformats.org/package/2006/metadata/core-properties"/>
    <ds:schemaRef ds:uri="06670dda-0291-4061-b6e0-f6c0cb392c51"/>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 Business Applications Summit 2019_PPT Template V2</Template>
  <TotalTime>51</TotalTime>
  <Words>2796</Words>
  <Application>Microsoft Office PowerPoint</Application>
  <PresentationFormat>Widescreen</PresentationFormat>
  <Paragraphs>482</Paragraphs>
  <Slides>61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Arial Black</vt:lpstr>
      <vt:lpstr>Consolas</vt:lpstr>
      <vt:lpstr>Lucida Console</vt:lpstr>
      <vt:lpstr>Segoe UI</vt:lpstr>
      <vt:lpstr>Segoe UI Semibold</vt:lpstr>
      <vt:lpstr>Segoe UI Semilight</vt:lpstr>
      <vt:lpstr>Wingdings</vt:lpstr>
      <vt:lpstr>9-51038_Microsoft Buisness Applications Summit Template</vt:lpstr>
      <vt:lpstr>PowerPoint Presentation</vt:lpstr>
      <vt:lpstr>Developing with Power BI Embedding</vt:lpstr>
      <vt:lpstr>Who Is Ted Pattison? ted.pattison@criticalpathtraining.com</vt:lpstr>
      <vt:lpstr>Get the Slides and Sample Code</vt:lpstr>
      <vt:lpstr>Agenda</vt:lpstr>
      <vt:lpstr>The Power BI Service – Who Is It For?</vt:lpstr>
      <vt:lpstr>Central Power BI Concepts</vt:lpstr>
      <vt:lpstr>Creating App Workspaces</vt:lpstr>
      <vt:lpstr>Power BI Embedding – The Big Picture</vt:lpstr>
      <vt:lpstr>First Party Embedding vs Third Party Embedding</vt:lpstr>
      <vt:lpstr>Embeddable Resources</vt:lpstr>
      <vt:lpstr>Agenda</vt:lpstr>
      <vt:lpstr>Authenticating with Azure AD</vt:lpstr>
      <vt:lpstr>Azure AD Endpoints and Libraries</vt:lpstr>
      <vt:lpstr>Authentication Flows</vt:lpstr>
      <vt:lpstr>Azure AD Applications</vt:lpstr>
      <vt:lpstr>Application Types</vt:lpstr>
      <vt:lpstr>Delegated Permissions vs Application Permissions</vt:lpstr>
      <vt:lpstr>Interactive Consent for Delegated Permissions</vt:lpstr>
      <vt:lpstr>Granting Delegated Permissions</vt:lpstr>
      <vt:lpstr>AAD Security Principals</vt:lpstr>
      <vt:lpstr>Registering AAD Apps with PowerShell</vt:lpstr>
      <vt:lpstr>Configuring Delegated Permissions</vt:lpstr>
      <vt:lpstr>Agenda</vt:lpstr>
      <vt:lpstr>What Is the Power BI Service API?</vt:lpstr>
      <vt:lpstr>Power BI .NET SDK</vt:lpstr>
      <vt:lpstr>Power BI .NET SDK</vt:lpstr>
      <vt:lpstr>User APIs versus Admin APIs</vt:lpstr>
      <vt:lpstr>Access Token Acquisition (Native Client)</vt:lpstr>
      <vt:lpstr>Microsoft Authentication Library (.NET)</vt:lpstr>
      <vt:lpstr>Power BI Service API Scopes</vt:lpstr>
      <vt:lpstr>Interactive Access Token Acquisition Using MSAL with public client application</vt:lpstr>
      <vt:lpstr>User Credential Password Flow Using MSAL with public client application</vt:lpstr>
      <vt:lpstr>Device Code Flow Using MSAL with public client application</vt:lpstr>
      <vt:lpstr>Calling into the Power BI Admin API</vt:lpstr>
      <vt:lpstr>Enumerating Collections with PowerBiClient</vt:lpstr>
      <vt:lpstr>Report and Dataset Info</vt:lpstr>
      <vt:lpstr>Data for First Party Report Embedding</vt:lpstr>
      <vt:lpstr>Embed Tokens</vt:lpstr>
      <vt:lpstr>Data for Third Party Report Embedding</vt:lpstr>
      <vt:lpstr>Getting the Data for Dashboard Embedding</vt:lpstr>
      <vt:lpstr>Agenda</vt:lpstr>
      <vt:lpstr>App-only Access Control</vt:lpstr>
      <vt:lpstr>Tenant Setup</vt:lpstr>
      <vt:lpstr>App-only Access with PBI Service API</vt:lpstr>
      <vt:lpstr>Client Credentials Flow Using MSAL with confidential client application</vt:lpstr>
      <vt:lpstr>Agenda</vt:lpstr>
      <vt:lpstr>Power BI JavaScript API (powerbi.js)</vt:lpstr>
      <vt:lpstr>Hello World with Power BI Embedding</vt:lpstr>
      <vt:lpstr>Embedded Report Configuration Options</vt:lpstr>
      <vt:lpstr>PowerBiEmbeddedScratchpad Sample</vt:lpstr>
      <vt:lpstr>The Power BI Embedded Scratchpad App</vt:lpstr>
      <vt:lpstr>Report Embedding Architecture</vt:lpstr>
      <vt:lpstr>Post Message Communications Flow</vt:lpstr>
      <vt:lpstr>A Promise-based Programming Model</vt:lpstr>
      <vt:lpstr>Handling Report Events</vt:lpstr>
      <vt:lpstr>Embedding a New Report</vt:lpstr>
      <vt:lpstr>New Report with SaveAs Redirect</vt:lpstr>
      <vt:lpstr>Summary</vt:lpstr>
      <vt:lpstr>Evaluate this session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Ted Pattison</dc:creator>
  <cp:keywords/>
  <dc:description/>
  <cp:lastModifiedBy>Ted Pattison</cp:lastModifiedBy>
  <cp:revision>10</cp:revision>
  <dcterms:created xsi:type="dcterms:W3CDTF">2019-06-06T11:33:16Z</dcterms:created>
  <dcterms:modified xsi:type="dcterms:W3CDTF">2019-06-11T17:02:54Z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